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59" r:id="rId4"/>
    <p:sldId id="258" r:id="rId5"/>
    <p:sldId id="260" r:id="rId6"/>
    <p:sldId id="268" r:id="rId7"/>
    <p:sldId id="263" r:id="rId8"/>
    <p:sldId id="267" r:id="rId9"/>
    <p:sldId id="261" r:id="rId10"/>
    <p:sldId id="269" r:id="rId11"/>
    <p:sldId id="270" r:id="rId12"/>
    <p:sldId id="265" r:id="rId13"/>
    <p:sldId id="264" r:id="rId14"/>
    <p:sldId id="266"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40" autoAdjust="0"/>
    <p:restoredTop sz="96981" autoAdjust="0"/>
  </p:normalViewPr>
  <p:slideViewPr>
    <p:cSldViewPr snapToGrid="0">
      <p:cViewPr>
        <p:scale>
          <a:sx n="75" d="100"/>
          <a:sy n="75" d="100"/>
        </p:scale>
        <p:origin x="-1326" y="-1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432225F-14FE-4BE4-BDD2-CBA1BB81AC26}" type="datetimeFigureOut">
              <a:rPr lang="en-US" smtClean="0"/>
              <a:t>3/27/2015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9CB263E-E940-4EE4-9B16-4D314E696C73}" type="slidenum">
              <a:rPr lang="en-US" smtClean="0"/>
              <a:t>‹#›</a:t>
            </a:fld>
            <a:endParaRPr lang="en-US"/>
          </a:p>
        </p:txBody>
      </p:sp>
    </p:spTree>
    <p:extLst>
      <p:ext uri="{BB962C8B-B14F-4D97-AF65-F5344CB8AC3E}">
        <p14:creationId xmlns:p14="http://schemas.microsoft.com/office/powerpoint/2010/main" val="37470253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lot of the students have seen the concepts before and assume they know them. I like to tell</a:t>
            </a:r>
            <a:r>
              <a:rPr lang="en-US" baseline="0" dirty="0" smtClean="0"/>
              <a:t> them why they are wrong.</a:t>
            </a:r>
            <a:endParaRPr lang="en-US" dirty="0"/>
          </a:p>
        </p:txBody>
      </p:sp>
      <p:sp>
        <p:nvSpPr>
          <p:cNvPr id="4" name="Slide Number Placeholder 3"/>
          <p:cNvSpPr>
            <a:spLocks noGrp="1"/>
          </p:cNvSpPr>
          <p:nvPr>
            <p:ph type="sldNum" sz="quarter" idx="10"/>
          </p:nvPr>
        </p:nvSpPr>
        <p:spPr/>
        <p:txBody>
          <a:bodyPr/>
          <a:lstStyle/>
          <a:p>
            <a:fld id="{99CB263E-E940-4EE4-9B16-4D314E696C73}" type="slidenum">
              <a:rPr lang="en-US" smtClean="0"/>
              <a:t>2</a:t>
            </a:fld>
            <a:endParaRPr lang="en-US"/>
          </a:p>
        </p:txBody>
      </p:sp>
    </p:spTree>
    <p:extLst>
      <p:ext uri="{BB962C8B-B14F-4D97-AF65-F5344CB8AC3E}">
        <p14:creationId xmlns:p14="http://schemas.microsoft.com/office/powerpoint/2010/main" val="33938798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Mendel observed a 9:3:3:1 ratio in the</a:t>
            </a:r>
            <a:r>
              <a:rPr lang="en-US" baseline="0" dirty="0" smtClean="0"/>
              <a:t> progeny. To explain this result, he invoked his Law of Independent Assortment: In the process that makes gametes, the assortment or segregation of the alleles of each gene is achieved independently. That is, when the organism puts the </a:t>
            </a:r>
            <a:r>
              <a:rPr lang="en-US" i="1" baseline="0" dirty="0" smtClean="0"/>
              <a:t>Y </a:t>
            </a:r>
            <a:r>
              <a:rPr lang="en-US" i="0" baseline="0" dirty="0" smtClean="0"/>
              <a:t>and </a:t>
            </a:r>
            <a:r>
              <a:rPr lang="en-US" i="1" baseline="0" dirty="0" smtClean="0"/>
              <a:t>y </a:t>
            </a:r>
            <a:r>
              <a:rPr lang="en-US" i="0" baseline="0" dirty="0" smtClean="0"/>
              <a:t> alleles in to gametes, it does so independently of putting the </a:t>
            </a:r>
            <a:r>
              <a:rPr lang="en-US" i="1" baseline="0" dirty="0" smtClean="0"/>
              <a:t>R </a:t>
            </a:r>
            <a:r>
              <a:rPr lang="en-US" i="0" baseline="0" dirty="0" smtClean="0"/>
              <a:t>and </a:t>
            </a:r>
            <a:r>
              <a:rPr lang="en-US" i="1" baseline="0" dirty="0" smtClean="0"/>
              <a:t>r </a:t>
            </a:r>
            <a:r>
              <a:rPr lang="en-US" i="0" baseline="0" dirty="0" smtClean="0"/>
              <a:t>alleles in to the gametes.</a:t>
            </a:r>
            <a:endParaRPr lang="en-US" dirty="0"/>
          </a:p>
        </p:txBody>
      </p:sp>
      <p:sp>
        <p:nvSpPr>
          <p:cNvPr id="4" name="Slide Number Placeholder 3"/>
          <p:cNvSpPr>
            <a:spLocks noGrp="1"/>
          </p:cNvSpPr>
          <p:nvPr>
            <p:ph type="sldNum" sz="quarter" idx="10"/>
          </p:nvPr>
        </p:nvSpPr>
        <p:spPr/>
        <p:txBody>
          <a:bodyPr/>
          <a:lstStyle/>
          <a:p>
            <a:fld id="{99CB263E-E940-4EE4-9B16-4D314E696C73}" type="slidenum">
              <a:rPr lang="en-US" smtClean="0"/>
              <a:t>4</a:t>
            </a:fld>
            <a:endParaRPr lang="en-US"/>
          </a:p>
        </p:txBody>
      </p:sp>
    </p:spTree>
    <p:extLst>
      <p:ext uri="{BB962C8B-B14F-4D97-AF65-F5344CB8AC3E}">
        <p14:creationId xmlns:p14="http://schemas.microsoft.com/office/powerpoint/2010/main" val="11485312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0" lang="en-US" sz="1200" b="0" i="0" u="none" strike="noStrike" kern="0" cap="none" spc="0" normalizeH="0" baseline="0" noProof="0" dirty="0" smtClean="0">
                <a:ln>
                  <a:noFill/>
                </a:ln>
                <a:solidFill>
                  <a:srgbClr val="C00000"/>
                </a:solidFill>
                <a:effectLst/>
                <a:uLnTx/>
                <a:uFillTx/>
              </a:rPr>
              <a:t>While in this example the genes exert “independent” effects on phenotype</a:t>
            </a:r>
            <a:r>
              <a:rPr kumimoji="0" lang="en-US" sz="1200" b="0" i="0" u="none" strike="noStrike" kern="0" cap="none" spc="0" normalizeH="0" noProof="0" dirty="0" smtClean="0">
                <a:ln>
                  <a:noFill/>
                </a:ln>
                <a:solidFill>
                  <a:srgbClr val="C00000"/>
                </a:solidFill>
                <a:effectLst/>
                <a:uLnTx/>
                <a:uFillTx/>
              </a:rPr>
              <a:t> (shape vs. color), Mendel’s Law of </a:t>
            </a:r>
            <a:r>
              <a:rPr kumimoji="0" lang="en-US" sz="1200" b="0" i="0" u="none" strike="noStrike" kern="0" cap="none" spc="0" normalizeH="0" noProof="0" dirty="0" err="1" smtClean="0">
                <a:ln>
                  <a:noFill/>
                </a:ln>
                <a:solidFill>
                  <a:srgbClr val="C00000"/>
                </a:solidFill>
                <a:effectLst/>
                <a:uLnTx/>
                <a:uFillTx/>
              </a:rPr>
              <a:t>Independe</a:t>
            </a:r>
            <a:r>
              <a:rPr lang="en-US" sz="1200" b="0" kern="0" dirty="0" err="1" smtClean="0">
                <a:solidFill>
                  <a:srgbClr val="C00000"/>
                </a:solidFill>
              </a:rPr>
              <a:t>nt</a:t>
            </a:r>
            <a:r>
              <a:rPr lang="en-US" sz="1200" b="0" kern="0" dirty="0" smtClean="0">
                <a:solidFill>
                  <a:srgbClr val="C00000"/>
                </a:solidFill>
              </a:rPr>
              <a:t> Assortment refers to </a:t>
            </a:r>
            <a:r>
              <a:rPr lang="en-US" sz="1200" b="0" i="1" kern="0" dirty="0" smtClean="0">
                <a:solidFill>
                  <a:srgbClr val="C00000"/>
                </a:solidFill>
              </a:rPr>
              <a:t>whether the alleles of two genes segregate (assort) into gametes independently of one another.</a:t>
            </a:r>
          </a:p>
          <a:p>
            <a:endParaRPr lang="en-US" sz="1200" b="0" i="1" kern="0" dirty="0" smtClean="0">
              <a:solidFill>
                <a:srgbClr val="C00000"/>
              </a:solidFill>
            </a:endParaRPr>
          </a:p>
          <a:p>
            <a:r>
              <a:rPr lang="en-US" dirty="0" smtClean="0"/>
              <a:t>I explain to the students that…</a:t>
            </a:r>
          </a:p>
          <a:p>
            <a:endParaRPr lang="en-US" dirty="0" smtClean="0"/>
          </a:p>
          <a:p>
            <a:r>
              <a:rPr lang="en-US" dirty="0" smtClean="0"/>
              <a:t>…that is,</a:t>
            </a:r>
            <a:r>
              <a:rPr lang="en-US" baseline="0" dirty="0" smtClean="0"/>
              <a:t> if a </a:t>
            </a:r>
            <a:r>
              <a:rPr lang="en-US" i="0" baseline="0" dirty="0" smtClean="0"/>
              <a:t>big </a:t>
            </a:r>
            <a:r>
              <a:rPr lang="en-US" i="1" baseline="0" dirty="0" smtClean="0"/>
              <a:t>Y </a:t>
            </a:r>
            <a:r>
              <a:rPr lang="en-US" i="0" baseline="0" dirty="0" smtClean="0"/>
              <a:t>allele goes into one gamete, it has an equal chance of being associated with a big </a:t>
            </a:r>
            <a:r>
              <a:rPr lang="en-US" i="1" baseline="0" dirty="0" smtClean="0"/>
              <a:t>R </a:t>
            </a:r>
            <a:r>
              <a:rPr lang="en-US" i="0" baseline="0" dirty="0" smtClean="0"/>
              <a:t>allele or a little </a:t>
            </a:r>
            <a:r>
              <a:rPr lang="en-US" i="1" baseline="0" dirty="0" smtClean="0"/>
              <a:t>r </a:t>
            </a:r>
            <a:r>
              <a:rPr lang="en-US" i="0" baseline="0" dirty="0" smtClean="0"/>
              <a:t>allele.</a:t>
            </a:r>
          </a:p>
          <a:p>
            <a:endParaRPr lang="en-US" i="0" baseline="0" dirty="0" smtClean="0"/>
          </a:p>
          <a:p>
            <a:r>
              <a:rPr lang="en-US" i="0" baseline="0" dirty="0" smtClean="0"/>
              <a:t>I usually invoke metaphors involving sorting playing cards at random, but in the interests of time, I would like to dissect this origin of the misconception.</a:t>
            </a:r>
            <a:endParaRPr lang="en-US" dirty="0" smtClean="0"/>
          </a:p>
          <a:p>
            <a:endParaRPr lang="en-US" b="0" dirty="0"/>
          </a:p>
        </p:txBody>
      </p:sp>
      <p:sp>
        <p:nvSpPr>
          <p:cNvPr id="4" name="Slide Number Placeholder 3"/>
          <p:cNvSpPr>
            <a:spLocks noGrp="1"/>
          </p:cNvSpPr>
          <p:nvPr>
            <p:ph type="sldNum" sz="quarter" idx="10"/>
          </p:nvPr>
        </p:nvSpPr>
        <p:spPr/>
        <p:txBody>
          <a:bodyPr/>
          <a:lstStyle/>
          <a:p>
            <a:fld id="{99CB263E-E940-4EE4-9B16-4D314E696C73}" type="slidenum">
              <a:rPr lang="en-US" smtClean="0"/>
              <a:t>6</a:t>
            </a:fld>
            <a:endParaRPr lang="en-US"/>
          </a:p>
        </p:txBody>
      </p:sp>
    </p:spTree>
    <p:extLst>
      <p:ext uri="{BB962C8B-B14F-4D97-AF65-F5344CB8AC3E}">
        <p14:creationId xmlns:p14="http://schemas.microsoft.com/office/powerpoint/2010/main" val="11485312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a:t>
            </a:r>
            <a:r>
              <a:rPr lang="en-US" baseline="0" dirty="0" smtClean="0"/>
              <a:t> lot of the time they were taught it wrongly or learned it wrongly in high school. I’ve seen TAs and other professors believe that this is what </a:t>
            </a:r>
            <a:r>
              <a:rPr lang="en-US" baseline="0" smtClean="0"/>
              <a:t>independent assortment means.</a:t>
            </a:r>
            <a:endParaRPr lang="en-US" smtClean="0"/>
          </a:p>
          <a:p>
            <a:r>
              <a:rPr lang="en-US" dirty="0" smtClean="0"/>
              <a:t>…or</a:t>
            </a:r>
            <a:r>
              <a:rPr lang="en-US" baseline="0" dirty="0" smtClean="0"/>
              <a:t> eye color and body color, or body color and wing shape, etc.</a:t>
            </a:r>
            <a:endParaRPr lang="en-US" dirty="0" smtClean="0"/>
          </a:p>
          <a:p>
            <a:r>
              <a:rPr lang="en-US" dirty="0" smtClean="0"/>
              <a:t>Duplicate</a:t>
            </a:r>
            <a:r>
              <a:rPr lang="en-US" baseline="0" dirty="0" smtClean="0"/>
              <a:t> genes give a modified Mendelian ratio of 15:1, but this is still a 9:3:3:1 ratio resulting from independent assortment of the allele pairs at meiosis.</a:t>
            </a:r>
            <a:endParaRPr lang="en-US" dirty="0" smtClean="0"/>
          </a:p>
          <a:p>
            <a:r>
              <a:rPr lang="en-US" dirty="0" smtClean="0"/>
              <a:t>(If you could track the inheritance</a:t>
            </a:r>
            <a:r>
              <a:rPr lang="en-US" baseline="0" dirty="0" smtClean="0"/>
              <a:t> of duplicated genes using linked polymorphisms you would see independent assortment.)</a:t>
            </a:r>
          </a:p>
          <a:p>
            <a:endParaRPr lang="en-US" dirty="0"/>
          </a:p>
        </p:txBody>
      </p:sp>
      <p:sp>
        <p:nvSpPr>
          <p:cNvPr id="4" name="Slide Number Placeholder 3"/>
          <p:cNvSpPr>
            <a:spLocks noGrp="1"/>
          </p:cNvSpPr>
          <p:nvPr>
            <p:ph type="sldNum" sz="quarter" idx="10"/>
          </p:nvPr>
        </p:nvSpPr>
        <p:spPr/>
        <p:txBody>
          <a:bodyPr/>
          <a:lstStyle/>
          <a:p>
            <a:fld id="{99CB263E-E940-4EE4-9B16-4D314E696C73}" type="slidenum">
              <a:rPr lang="en-US" smtClean="0"/>
              <a:t>7</a:t>
            </a:fld>
            <a:endParaRPr lang="en-US"/>
          </a:p>
        </p:txBody>
      </p:sp>
    </p:spTree>
    <p:extLst>
      <p:ext uri="{BB962C8B-B14F-4D97-AF65-F5344CB8AC3E}">
        <p14:creationId xmlns:p14="http://schemas.microsoft.com/office/powerpoint/2010/main" val="15846773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directly picks out the</a:t>
            </a:r>
            <a:r>
              <a:rPr lang="en-US" baseline="0" dirty="0" smtClean="0"/>
              <a:t> misconception that the two genes that assort independently must do different things, that is answer E </a:t>
            </a:r>
            <a:r>
              <a:rPr lang="en-US" i="1" baseline="0" dirty="0" smtClean="0"/>
              <a:t>vs.</a:t>
            </a:r>
            <a:r>
              <a:rPr lang="en-US" baseline="0" dirty="0" smtClean="0"/>
              <a:t> answer B.</a:t>
            </a:r>
            <a:endParaRPr lang="en-US" dirty="0"/>
          </a:p>
        </p:txBody>
      </p:sp>
      <p:sp>
        <p:nvSpPr>
          <p:cNvPr id="4" name="Slide Number Placeholder 3"/>
          <p:cNvSpPr>
            <a:spLocks noGrp="1"/>
          </p:cNvSpPr>
          <p:nvPr>
            <p:ph type="sldNum" sz="quarter" idx="10"/>
          </p:nvPr>
        </p:nvSpPr>
        <p:spPr/>
        <p:txBody>
          <a:bodyPr/>
          <a:lstStyle/>
          <a:p>
            <a:fld id="{99CB263E-E940-4EE4-9B16-4D314E696C73}" type="slidenum">
              <a:rPr lang="en-US" smtClean="0"/>
              <a:t>8</a:t>
            </a:fld>
            <a:endParaRPr lang="en-US"/>
          </a:p>
        </p:txBody>
      </p:sp>
    </p:spTree>
    <p:extLst>
      <p:ext uri="{BB962C8B-B14F-4D97-AF65-F5344CB8AC3E}">
        <p14:creationId xmlns:p14="http://schemas.microsoft.com/office/powerpoint/2010/main" val="8714940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do not talk about the misconceptions</a:t>
            </a:r>
            <a:r>
              <a:rPr lang="en-US" baseline="0" dirty="0" smtClean="0"/>
              <a:t> at all in the notes – just like the textbook doesn’t, either.</a:t>
            </a:r>
            <a:endParaRPr lang="en-US" dirty="0"/>
          </a:p>
        </p:txBody>
      </p:sp>
      <p:sp>
        <p:nvSpPr>
          <p:cNvPr id="4" name="Slide Number Placeholder 3"/>
          <p:cNvSpPr>
            <a:spLocks noGrp="1"/>
          </p:cNvSpPr>
          <p:nvPr>
            <p:ph type="sldNum" sz="quarter" idx="10"/>
          </p:nvPr>
        </p:nvSpPr>
        <p:spPr/>
        <p:txBody>
          <a:bodyPr/>
          <a:lstStyle/>
          <a:p>
            <a:fld id="{99CB263E-E940-4EE4-9B16-4D314E696C73}" type="slidenum">
              <a:rPr lang="en-US" smtClean="0"/>
              <a:t>9</a:t>
            </a:fld>
            <a:endParaRPr lang="en-US"/>
          </a:p>
        </p:txBody>
      </p:sp>
    </p:spTree>
    <p:extLst>
      <p:ext uri="{BB962C8B-B14F-4D97-AF65-F5344CB8AC3E}">
        <p14:creationId xmlns:p14="http://schemas.microsoft.com/office/powerpoint/2010/main" val="20200508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picks up two more misconceptions – first, the assignment of genotypes to</a:t>
            </a:r>
            <a:r>
              <a:rPr lang="en-US" baseline="0" dirty="0" smtClean="0"/>
              <a:t> the gametes of the dihybrid; and second, that the ratio of production of gametes is 1:1:1:1 and the phenotype ratio of the diploid offspring is 9:3:3:1. Many students recognize the 9:3:3:1 ratio and pick that answer.</a:t>
            </a:r>
            <a:endParaRPr lang="en-US" dirty="0"/>
          </a:p>
        </p:txBody>
      </p:sp>
      <p:sp>
        <p:nvSpPr>
          <p:cNvPr id="4" name="Slide Number Placeholder 3"/>
          <p:cNvSpPr>
            <a:spLocks noGrp="1"/>
          </p:cNvSpPr>
          <p:nvPr>
            <p:ph type="sldNum" sz="quarter" idx="10"/>
          </p:nvPr>
        </p:nvSpPr>
        <p:spPr/>
        <p:txBody>
          <a:bodyPr/>
          <a:lstStyle/>
          <a:p>
            <a:fld id="{99CB263E-E940-4EE4-9B16-4D314E696C73}" type="slidenum">
              <a:rPr lang="en-US" smtClean="0"/>
              <a:t>12</a:t>
            </a:fld>
            <a:endParaRPr lang="en-US"/>
          </a:p>
        </p:txBody>
      </p:sp>
    </p:spTree>
    <p:extLst>
      <p:ext uri="{BB962C8B-B14F-4D97-AF65-F5344CB8AC3E}">
        <p14:creationId xmlns:p14="http://schemas.microsoft.com/office/powerpoint/2010/main" val="3384942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directly picks out the</a:t>
            </a:r>
            <a:r>
              <a:rPr lang="en-US" baseline="0" dirty="0" smtClean="0"/>
              <a:t> misconception that the two genes that assort independently must do different things, that is answer E </a:t>
            </a:r>
            <a:r>
              <a:rPr lang="en-US" i="1" baseline="0" dirty="0" smtClean="0"/>
              <a:t>vs.</a:t>
            </a:r>
            <a:r>
              <a:rPr lang="en-US" baseline="0" dirty="0" smtClean="0"/>
              <a:t> answer B.</a:t>
            </a:r>
            <a:endParaRPr lang="en-US" dirty="0"/>
          </a:p>
        </p:txBody>
      </p:sp>
      <p:sp>
        <p:nvSpPr>
          <p:cNvPr id="4" name="Slide Number Placeholder 3"/>
          <p:cNvSpPr>
            <a:spLocks noGrp="1"/>
          </p:cNvSpPr>
          <p:nvPr>
            <p:ph type="sldNum" sz="quarter" idx="10"/>
          </p:nvPr>
        </p:nvSpPr>
        <p:spPr/>
        <p:txBody>
          <a:bodyPr/>
          <a:lstStyle/>
          <a:p>
            <a:fld id="{99CB263E-E940-4EE4-9B16-4D314E696C73}" type="slidenum">
              <a:rPr lang="en-US" smtClean="0"/>
              <a:t>13</a:t>
            </a:fld>
            <a:endParaRPr lang="en-US"/>
          </a:p>
        </p:txBody>
      </p:sp>
    </p:spTree>
    <p:extLst>
      <p:ext uri="{BB962C8B-B14F-4D97-AF65-F5344CB8AC3E}">
        <p14:creationId xmlns:p14="http://schemas.microsoft.com/office/powerpoint/2010/main" val="8714940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follow</a:t>
            </a:r>
            <a:r>
              <a:rPr lang="en-US" baseline="0" dirty="0" smtClean="0"/>
              <a:t> up with this slide that explains, for genes on different chromosomes, the origin of independent assortment. But most students just do not get this because they don’t understand meiosis and segregation. Instead, they invent their own interpretation of the Law of Independent Assortment. This is how I drill this out of them.</a:t>
            </a:r>
            <a:endParaRPr lang="en-US" dirty="0"/>
          </a:p>
        </p:txBody>
      </p:sp>
      <p:sp>
        <p:nvSpPr>
          <p:cNvPr id="4" name="Slide Number Placeholder 3"/>
          <p:cNvSpPr>
            <a:spLocks noGrp="1"/>
          </p:cNvSpPr>
          <p:nvPr>
            <p:ph type="sldNum" sz="quarter" idx="10"/>
          </p:nvPr>
        </p:nvSpPr>
        <p:spPr/>
        <p:txBody>
          <a:bodyPr/>
          <a:lstStyle/>
          <a:p>
            <a:fld id="{99CB263E-E940-4EE4-9B16-4D314E696C73}" type="slidenum">
              <a:rPr lang="en-US" smtClean="0"/>
              <a:t>14</a:t>
            </a:fld>
            <a:endParaRPr lang="en-US"/>
          </a:p>
        </p:txBody>
      </p:sp>
    </p:spTree>
    <p:extLst>
      <p:ext uri="{BB962C8B-B14F-4D97-AF65-F5344CB8AC3E}">
        <p14:creationId xmlns:p14="http://schemas.microsoft.com/office/powerpoint/2010/main" val="39537137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3/27/2015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3/27/2015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3/27/2015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3/27/2015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a:spLocks noChangeArrowheads="1"/>
          </p:cNvSpPr>
          <p:nvPr/>
        </p:nvSpPr>
        <p:spPr bwMode="auto">
          <a:xfrm>
            <a:off x="357188" y="434326"/>
            <a:ext cx="8528050"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hangingPunct="1"/>
            <a:r>
              <a:rPr lang="en-US" sz="2800" b="1" i="1" dirty="0" smtClean="0">
                <a:latin typeface="+mj-lt"/>
              </a:rPr>
              <a:t>Here’s why you’re going to get it wrong on the exam:</a:t>
            </a:r>
            <a:br>
              <a:rPr lang="en-US" sz="2800" b="1" i="1" dirty="0" smtClean="0">
                <a:latin typeface="+mj-lt"/>
              </a:rPr>
            </a:br>
            <a:r>
              <a:rPr lang="en-US" sz="2800" b="1" dirty="0" smtClean="0">
                <a:latin typeface="+mj-lt"/>
              </a:rPr>
              <a:t>Teaching by Focusing on Misconceptions</a:t>
            </a:r>
            <a:endParaRPr lang="en-US" sz="2800" b="1" i="1" dirty="0">
              <a:latin typeface="+mj-lt"/>
            </a:endParaRPr>
          </a:p>
        </p:txBody>
      </p:sp>
      <p:sp>
        <p:nvSpPr>
          <p:cNvPr id="5" name="Text Box 4"/>
          <p:cNvSpPr txBox="1">
            <a:spLocks noChangeArrowheads="1"/>
          </p:cNvSpPr>
          <p:nvPr/>
        </p:nvSpPr>
        <p:spPr bwMode="auto">
          <a:xfrm>
            <a:off x="912390" y="1388433"/>
            <a:ext cx="741764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hangingPunct="1"/>
            <a:r>
              <a:rPr lang="en-US" sz="1800" b="1" dirty="0">
                <a:solidFill>
                  <a:schemeClr val="tx2"/>
                </a:solidFill>
                <a:latin typeface="+mj-lt"/>
              </a:rPr>
              <a:t>Morris </a:t>
            </a:r>
            <a:r>
              <a:rPr lang="en-US" sz="1800" b="1" dirty="0" err="1" smtClean="0">
                <a:solidFill>
                  <a:schemeClr val="tx2"/>
                </a:solidFill>
                <a:latin typeface="+mj-lt"/>
              </a:rPr>
              <a:t>Maduro</a:t>
            </a:r>
            <a:r>
              <a:rPr lang="en-US" sz="1800" b="1" dirty="0" smtClean="0">
                <a:solidFill>
                  <a:schemeClr val="tx2"/>
                </a:solidFill>
                <a:latin typeface="+mj-lt"/>
              </a:rPr>
              <a:t>, </a:t>
            </a:r>
            <a:r>
              <a:rPr lang="en-US" sz="1800" b="1" dirty="0" err="1" smtClean="0">
                <a:solidFill>
                  <a:schemeClr val="tx2"/>
                </a:solidFill>
                <a:latin typeface="+mj-lt"/>
              </a:rPr>
              <a:t>Univ</a:t>
            </a:r>
            <a:r>
              <a:rPr lang="en-US" sz="1800" b="1" dirty="0" smtClean="0">
                <a:solidFill>
                  <a:schemeClr val="tx2"/>
                </a:solidFill>
                <a:latin typeface="+mj-lt"/>
              </a:rPr>
              <a:t> of California, Riverside</a:t>
            </a:r>
            <a:endParaRPr lang="en-US" sz="1800" b="1" dirty="0">
              <a:solidFill>
                <a:schemeClr val="tx2"/>
              </a:solidFill>
              <a:latin typeface="+mj-lt"/>
            </a:endParaRPr>
          </a:p>
        </p:txBody>
      </p:sp>
      <p:pic>
        <p:nvPicPr>
          <p:cNvPr id="6" name="Picture 6" descr="UCR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6172200"/>
            <a:ext cx="2193544" cy="469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83358" y="2209800"/>
            <a:ext cx="3777284" cy="3517900"/>
          </a:xfrm>
          <a:prstGeom prst="rect">
            <a:avLst/>
          </a:prstGeom>
        </p:spPr>
      </p:pic>
    </p:spTree>
    <p:extLst>
      <p:ext uri="{BB962C8B-B14F-4D97-AF65-F5344CB8AC3E}">
        <p14:creationId xmlns:p14="http://schemas.microsoft.com/office/powerpoint/2010/main" val="20837087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9900" y="2776538"/>
            <a:ext cx="8229600" cy="1143000"/>
          </a:xfrm>
        </p:spPr>
        <p:txBody>
          <a:bodyPr/>
          <a:lstStyle/>
          <a:p>
            <a:r>
              <a:rPr lang="en-US" dirty="0" smtClean="0"/>
              <a:t>Thank you.</a:t>
            </a:r>
            <a:endParaRPr lang="en-US" dirty="0"/>
          </a:p>
        </p:txBody>
      </p:sp>
      <p:sp>
        <p:nvSpPr>
          <p:cNvPr id="4" name="TextBox 3"/>
          <p:cNvSpPr txBox="1"/>
          <p:nvPr/>
        </p:nvSpPr>
        <p:spPr>
          <a:xfrm>
            <a:off x="812800" y="4533900"/>
            <a:ext cx="7645400" cy="1815882"/>
          </a:xfrm>
          <a:prstGeom prst="rect">
            <a:avLst/>
          </a:prstGeom>
          <a:noFill/>
        </p:spPr>
        <p:txBody>
          <a:bodyPr wrap="square" rtlCol="0">
            <a:spAutoFit/>
          </a:bodyPr>
          <a:lstStyle/>
          <a:p>
            <a:r>
              <a:rPr lang="en-US" sz="2800" dirty="0" smtClean="0"/>
              <a:t>Downloads:</a:t>
            </a:r>
          </a:p>
          <a:p>
            <a:r>
              <a:rPr lang="en-US" sz="2800" u="sng" dirty="0" smtClean="0"/>
              <a:t>BLC Wiki site </a:t>
            </a:r>
            <a:r>
              <a:rPr lang="en-US" sz="2800" dirty="0" smtClean="0"/>
              <a:t>under </a:t>
            </a:r>
            <a:r>
              <a:rPr lang="en-US" sz="2800" dirty="0" err="1" smtClean="0"/>
              <a:t>Maduro</a:t>
            </a:r>
            <a:r>
              <a:rPr lang="en-US" sz="2800" dirty="0" smtClean="0"/>
              <a:t> poster abstract (A-11)</a:t>
            </a:r>
          </a:p>
          <a:p>
            <a:r>
              <a:rPr lang="en-US" sz="2800" dirty="0" smtClean="0"/>
              <a:t>(sample exams, lecture notes, concepts quiz, FAQ file, etc.) </a:t>
            </a:r>
            <a:endParaRPr lang="en-US" sz="2800" dirty="0"/>
          </a:p>
        </p:txBody>
      </p:sp>
    </p:spTree>
    <p:extLst>
      <p:ext uri="{BB962C8B-B14F-4D97-AF65-F5344CB8AC3E}">
        <p14:creationId xmlns:p14="http://schemas.microsoft.com/office/powerpoint/2010/main" val="25956916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0834577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357188" y="259052"/>
            <a:ext cx="852805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hangingPunct="1"/>
            <a:r>
              <a:rPr lang="en-US" sz="3200" b="1" dirty="0" smtClean="0">
                <a:solidFill>
                  <a:schemeClr val="bg1">
                    <a:lumMod val="50000"/>
                  </a:schemeClr>
                </a:solidFill>
                <a:latin typeface="+mj-lt"/>
              </a:rPr>
              <a:t>Sample assessment 2:</a:t>
            </a:r>
            <a:endParaRPr lang="en-US" sz="3200" b="1" dirty="0">
              <a:solidFill>
                <a:schemeClr val="bg1">
                  <a:lumMod val="50000"/>
                </a:schemeClr>
              </a:solidFill>
              <a:latin typeface="+mj-lt"/>
            </a:endParaRPr>
          </a:p>
        </p:txBody>
      </p:sp>
      <p:sp>
        <p:nvSpPr>
          <p:cNvPr id="3" name="Text Box 3"/>
          <p:cNvSpPr txBox="1">
            <a:spLocks noChangeArrowheads="1"/>
          </p:cNvSpPr>
          <p:nvPr/>
        </p:nvSpPr>
        <p:spPr bwMode="auto">
          <a:xfrm>
            <a:off x="331788" y="1003300"/>
            <a:ext cx="8528050" cy="4801314"/>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spcAft>
                <a:spcPts val="1200"/>
              </a:spcAft>
            </a:pPr>
            <a:r>
              <a:rPr lang="en-US" sz="3200" b="1" dirty="0" smtClean="0">
                <a:latin typeface="+mj-lt"/>
              </a:rPr>
              <a:t>A dihybrid </a:t>
            </a:r>
            <a:r>
              <a:rPr lang="en-US" sz="3200" b="1" i="1" dirty="0" err="1" smtClean="0">
                <a:latin typeface="+mj-lt"/>
              </a:rPr>
              <a:t>AaBb</a:t>
            </a:r>
            <a:r>
              <a:rPr lang="en-US" sz="3200" b="1" i="1" dirty="0" smtClean="0">
                <a:latin typeface="+mj-lt"/>
              </a:rPr>
              <a:t> </a:t>
            </a:r>
            <a:r>
              <a:rPr lang="en-US" sz="3200" b="1" dirty="0" smtClean="0">
                <a:latin typeface="+mj-lt"/>
              </a:rPr>
              <a:t>plant is producing gametes. If the two genes assort independently, the four gamete types are ____ in proportion ____:</a:t>
            </a:r>
          </a:p>
          <a:p>
            <a:pPr eaLnBrk="1" hangingPunct="1">
              <a:spcAft>
                <a:spcPts val="1200"/>
              </a:spcAft>
            </a:pPr>
            <a:r>
              <a:rPr lang="en-US" sz="3200" b="1" dirty="0" smtClean="0">
                <a:latin typeface="+mj-lt"/>
              </a:rPr>
              <a:t>(A)</a:t>
            </a:r>
            <a:r>
              <a:rPr lang="en-US" sz="3200" b="1" i="1" dirty="0" smtClean="0">
                <a:latin typeface="+mj-lt"/>
              </a:rPr>
              <a:t> A, a, B </a:t>
            </a:r>
            <a:r>
              <a:rPr lang="en-US" sz="3200" b="1" dirty="0" smtClean="0">
                <a:latin typeface="+mj-lt"/>
              </a:rPr>
              <a:t>and </a:t>
            </a:r>
            <a:r>
              <a:rPr lang="en-US" sz="3200" b="1" i="1" dirty="0" smtClean="0">
                <a:latin typeface="+mj-lt"/>
              </a:rPr>
              <a:t>b</a:t>
            </a:r>
            <a:r>
              <a:rPr lang="en-US" sz="3200" b="1" dirty="0" smtClean="0">
                <a:latin typeface="+mj-lt"/>
              </a:rPr>
              <a:t>; 1:1:1:1</a:t>
            </a:r>
          </a:p>
          <a:p>
            <a:pPr eaLnBrk="1" hangingPunct="1">
              <a:spcAft>
                <a:spcPts val="1200"/>
              </a:spcAft>
            </a:pPr>
            <a:r>
              <a:rPr lang="en-US" sz="3200" b="1" dirty="0" smtClean="0">
                <a:latin typeface="+mj-lt"/>
              </a:rPr>
              <a:t>(B) </a:t>
            </a:r>
            <a:r>
              <a:rPr lang="en-US" sz="3200" b="1" i="1" dirty="0" smtClean="0">
                <a:latin typeface="+mj-lt"/>
              </a:rPr>
              <a:t>A, a, B </a:t>
            </a:r>
            <a:r>
              <a:rPr lang="en-US" sz="3200" b="1" dirty="0" smtClean="0">
                <a:latin typeface="+mj-lt"/>
              </a:rPr>
              <a:t>and </a:t>
            </a:r>
            <a:r>
              <a:rPr lang="en-US" sz="3200" b="1" i="1" dirty="0" smtClean="0">
                <a:latin typeface="+mj-lt"/>
              </a:rPr>
              <a:t>b</a:t>
            </a:r>
            <a:r>
              <a:rPr lang="en-US" sz="3200" b="1" dirty="0" smtClean="0">
                <a:latin typeface="+mj-lt"/>
              </a:rPr>
              <a:t>; 9:3:3:1</a:t>
            </a:r>
          </a:p>
          <a:p>
            <a:pPr eaLnBrk="1" hangingPunct="1">
              <a:spcAft>
                <a:spcPts val="1200"/>
              </a:spcAft>
            </a:pPr>
            <a:r>
              <a:rPr lang="en-US" sz="3200" b="1" dirty="0" smtClean="0">
                <a:latin typeface="+mj-lt"/>
              </a:rPr>
              <a:t>(C) </a:t>
            </a:r>
            <a:r>
              <a:rPr lang="en-US" sz="3200" b="1" i="1" dirty="0" smtClean="0">
                <a:latin typeface="+mj-lt"/>
              </a:rPr>
              <a:t>AB, Ab, </a:t>
            </a:r>
            <a:r>
              <a:rPr lang="en-US" sz="3200" b="1" i="1" dirty="0" err="1" smtClean="0">
                <a:latin typeface="+mj-lt"/>
              </a:rPr>
              <a:t>aB</a:t>
            </a:r>
            <a:r>
              <a:rPr lang="en-US" sz="3200" b="1" i="1" dirty="0" smtClean="0">
                <a:latin typeface="+mj-lt"/>
              </a:rPr>
              <a:t> </a:t>
            </a:r>
            <a:r>
              <a:rPr lang="en-US" sz="3200" b="1" dirty="0" smtClean="0">
                <a:latin typeface="+mj-lt"/>
              </a:rPr>
              <a:t>and </a:t>
            </a:r>
            <a:r>
              <a:rPr lang="en-US" sz="3200" b="1" i="1" dirty="0" smtClean="0">
                <a:latin typeface="+mj-lt"/>
              </a:rPr>
              <a:t>ab</a:t>
            </a:r>
            <a:r>
              <a:rPr lang="en-US" sz="3200" b="1" dirty="0" smtClean="0">
                <a:latin typeface="+mj-lt"/>
              </a:rPr>
              <a:t>; 1:1:1:1</a:t>
            </a:r>
          </a:p>
          <a:p>
            <a:pPr eaLnBrk="1" hangingPunct="1">
              <a:spcAft>
                <a:spcPts val="1200"/>
              </a:spcAft>
            </a:pPr>
            <a:r>
              <a:rPr lang="en-US" sz="3200" b="1" dirty="0" smtClean="0">
                <a:latin typeface="+mj-lt"/>
              </a:rPr>
              <a:t>(D) </a:t>
            </a:r>
            <a:r>
              <a:rPr lang="en-US" sz="3200" b="1" i="1" dirty="0">
                <a:solidFill>
                  <a:prstClr val="black"/>
                </a:solidFill>
                <a:latin typeface="Calibri"/>
              </a:rPr>
              <a:t>AB, Ab, </a:t>
            </a:r>
            <a:r>
              <a:rPr lang="en-US" sz="3200" b="1" i="1" dirty="0" err="1">
                <a:solidFill>
                  <a:prstClr val="black"/>
                </a:solidFill>
                <a:latin typeface="Calibri"/>
              </a:rPr>
              <a:t>aB</a:t>
            </a:r>
            <a:r>
              <a:rPr lang="en-US" sz="3200" b="1" i="1" dirty="0">
                <a:solidFill>
                  <a:prstClr val="black"/>
                </a:solidFill>
                <a:latin typeface="Calibri"/>
              </a:rPr>
              <a:t> </a:t>
            </a:r>
            <a:r>
              <a:rPr lang="en-US" sz="3200" b="1" dirty="0">
                <a:solidFill>
                  <a:prstClr val="black"/>
                </a:solidFill>
                <a:latin typeface="Calibri"/>
              </a:rPr>
              <a:t>and </a:t>
            </a:r>
            <a:r>
              <a:rPr lang="en-US" sz="3200" b="1" i="1" dirty="0">
                <a:solidFill>
                  <a:prstClr val="black"/>
                </a:solidFill>
                <a:latin typeface="Calibri"/>
              </a:rPr>
              <a:t>ab</a:t>
            </a:r>
            <a:r>
              <a:rPr lang="en-US" sz="3200" b="1" dirty="0">
                <a:solidFill>
                  <a:prstClr val="black"/>
                </a:solidFill>
                <a:latin typeface="Calibri"/>
              </a:rPr>
              <a:t>; </a:t>
            </a:r>
            <a:r>
              <a:rPr lang="en-US" sz="3200" b="1" dirty="0" smtClean="0">
                <a:solidFill>
                  <a:prstClr val="black"/>
                </a:solidFill>
                <a:latin typeface="Calibri"/>
              </a:rPr>
              <a:t>9:3:3:1</a:t>
            </a:r>
          </a:p>
          <a:p>
            <a:pPr eaLnBrk="1" hangingPunct="1">
              <a:spcAft>
                <a:spcPts val="1200"/>
              </a:spcAft>
            </a:pPr>
            <a:r>
              <a:rPr lang="en-US" sz="3200" b="1" dirty="0" smtClean="0">
                <a:solidFill>
                  <a:prstClr val="black"/>
                </a:solidFill>
                <a:latin typeface="Calibri"/>
              </a:rPr>
              <a:t>(E) </a:t>
            </a:r>
            <a:r>
              <a:rPr lang="en-US" sz="3200" b="1" i="1" dirty="0" smtClean="0">
                <a:solidFill>
                  <a:prstClr val="black"/>
                </a:solidFill>
                <a:latin typeface="Calibri"/>
              </a:rPr>
              <a:t>AB</a:t>
            </a:r>
            <a:r>
              <a:rPr lang="en-US" sz="3200" b="1" dirty="0" smtClean="0">
                <a:solidFill>
                  <a:prstClr val="black"/>
                </a:solidFill>
                <a:latin typeface="Calibri"/>
              </a:rPr>
              <a:t> and </a:t>
            </a:r>
            <a:r>
              <a:rPr lang="en-US" sz="3200" b="1" i="1" dirty="0" smtClean="0">
                <a:solidFill>
                  <a:prstClr val="black"/>
                </a:solidFill>
                <a:latin typeface="Calibri"/>
              </a:rPr>
              <a:t>ab</a:t>
            </a:r>
            <a:r>
              <a:rPr lang="en-US" sz="3200" b="1" dirty="0" smtClean="0">
                <a:solidFill>
                  <a:prstClr val="black"/>
                </a:solidFill>
                <a:latin typeface="Calibri"/>
              </a:rPr>
              <a:t> ; 3:1</a:t>
            </a:r>
            <a:endParaRPr lang="en-US" sz="3200" b="1" dirty="0" smtClean="0">
              <a:latin typeface="+mj-lt"/>
            </a:endParaRPr>
          </a:p>
        </p:txBody>
      </p:sp>
      <p:sp>
        <p:nvSpPr>
          <p:cNvPr id="4" name="Rectangle 3"/>
          <p:cNvSpPr/>
          <p:nvPr/>
        </p:nvSpPr>
        <p:spPr>
          <a:xfrm>
            <a:off x="357188" y="3911600"/>
            <a:ext cx="5065712" cy="584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0714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357188" y="259052"/>
            <a:ext cx="852805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hangingPunct="1"/>
            <a:r>
              <a:rPr lang="en-US" sz="3200" b="1" dirty="0" smtClean="0">
                <a:solidFill>
                  <a:schemeClr val="bg1">
                    <a:lumMod val="50000"/>
                  </a:schemeClr>
                </a:solidFill>
                <a:latin typeface="+mj-lt"/>
              </a:rPr>
              <a:t>Sample </a:t>
            </a:r>
            <a:r>
              <a:rPr lang="en-US" sz="3200" b="1" dirty="0">
                <a:solidFill>
                  <a:prstClr val="white">
                    <a:lumMod val="50000"/>
                  </a:prstClr>
                </a:solidFill>
                <a:latin typeface="Calibri"/>
              </a:rPr>
              <a:t>assessment </a:t>
            </a:r>
            <a:r>
              <a:rPr lang="en-US" sz="3200" b="1" dirty="0" smtClean="0">
                <a:solidFill>
                  <a:schemeClr val="bg1">
                    <a:lumMod val="50000"/>
                  </a:schemeClr>
                </a:solidFill>
                <a:latin typeface="+mj-lt"/>
              </a:rPr>
              <a:t>3:</a:t>
            </a:r>
            <a:endParaRPr lang="en-US" sz="3200" b="1" dirty="0">
              <a:solidFill>
                <a:schemeClr val="bg1">
                  <a:lumMod val="50000"/>
                </a:schemeClr>
              </a:solidFill>
              <a:latin typeface="+mj-lt"/>
            </a:endParaRPr>
          </a:p>
        </p:txBody>
      </p:sp>
      <p:sp>
        <p:nvSpPr>
          <p:cNvPr id="3" name="Text Box 3"/>
          <p:cNvSpPr txBox="1">
            <a:spLocks noChangeArrowheads="1"/>
          </p:cNvSpPr>
          <p:nvPr/>
        </p:nvSpPr>
        <p:spPr bwMode="auto">
          <a:xfrm>
            <a:off x="331788" y="990600"/>
            <a:ext cx="8528050" cy="4801314"/>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spcAft>
                <a:spcPts val="1200"/>
              </a:spcAft>
            </a:pPr>
            <a:r>
              <a:rPr lang="en-US" sz="3200" b="1" dirty="0" smtClean="0">
                <a:latin typeface="+mj-lt"/>
              </a:rPr>
              <a:t>Two genes </a:t>
            </a:r>
            <a:r>
              <a:rPr lang="en-US" sz="3200" b="1" i="1" dirty="0" smtClean="0">
                <a:latin typeface="+mj-lt"/>
              </a:rPr>
              <a:t>s </a:t>
            </a:r>
            <a:r>
              <a:rPr lang="en-US" sz="3200" b="1" dirty="0" smtClean="0">
                <a:latin typeface="+mj-lt"/>
              </a:rPr>
              <a:t>and </a:t>
            </a:r>
            <a:r>
              <a:rPr lang="en-US" sz="3200" b="1" i="1" dirty="0" smtClean="0">
                <a:latin typeface="+mj-lt"/>
              </a:rPr>
              <a:t>t </a:t>
            </a:r>
            <a:r>
              <a:rPr lang="en-US" sz="3200" b="1" dirty="0" smtClean="0">
                <a:latin typeface="+mj-lt"/>
              </a:rPr>
              <a:t>are found on two different chromosomes. The two genes must:</a:t>
            </a:r>
          </a:p>
          <a:p>
            <a:pPr marL="514350" indent="-514350" eaLnBrk="1" hangingPunct="1">
              <a:spcAft>
                <a:spcPts val="1200"/>
              </a:spcAft>
              <a:buFontTx/>
              <a:buAutoNum type="alphaUcParenBoth"/>
            </a:pPr>
            <a:r>
              <a:rPr lang="en-US" sz="3200" b="1" dirty="0">
                <a:latin typeface="+mj-lt"/>
              </a:rPr>
              <a:t>Show less than 50% recombination.</a:t>
            </a:r>
          </a:p>
          <a:p>
            <a:pPr marL="514350" indent="-514350" eaLnBrk="1" hangingPunct="1">
              <a:spcAft>
                <a:spcPts val="1200"/>
              </a:spcAft>
              <a:buAutoNum type="alphaUcParenBoth"/>
            </a:pPr>
            <a:r>
              <a:rPr lang="en-US" sz="3200" b="1" dirty="0" smtClean="0">
                <a:latin typeface="+mj-lt"/>
              </a:rPr>
              <a:t>Assort independently.</a:t>
            </a:r>
          </a:p>
          <a:p>
            <a:pPr marL="514350" indent="-514350" eaLnBrk="1" hangingPunct="1">
              <a:spcAft>
                <a:spcPts val="1200"/>
              </a:spcAft>
              <a:buAutoNum type="alphaUcParenBoth"/>
            </a:pPr>
            <a:r>
              <a:rPr lang="en-US" sz="3200" b="1" dirty="0" smtClean="0">
                <a:latin typeface="+mj-lt"/>
              </a:rPr>
              <a:t>Affect different aspects of phenotype, like color </a:t>
            </a:r>
            <a:r>
              <a:rPr lang="en-US" sz="3200" b="1" i="1" dirty="0" smtClean="0">
                <a:latin typeface="+mj-lt"/>
              </a:rPr>
              <a:t>vs. </a:t>
            </a:r>
            <a:r>
              <a:rPr lang="en-US" sz="3200" b="1" dirty="0" smtClean="0">
                <a:latin typeface="+mj-lt"/>
              </a:rPr>
              <a:t>shape.</a:t>
            </a:r>
          </a:p>
          <a:p>
            <a:pPr marL="514350" indent="-514350" eaLnBrk="1" hangingPunct="1">
              <a:spcAft>
                <a:spcPts val="1200"/>
              </a:spcAft>
              <a:buAutoNum type="alphaUcParenBoth"/>
            </a:pPr>
            <a:r>
              <a:rPr lang="en-US" sz="3200" b="1" dirty="0" smtClean="0">
                <a:latin typeface="+mj-lt"/>
              </a:rPr>
              <a:t> Show greater than 50% recombination.</a:t>
            </a:r>
          </a:p>
          <a:p>
            <a:pPr marL="514350" indent="-514350" eaLnBrk="1" hangingPunct="1">
              <a:spcAft>
                <a:spcPts val="1200"/>
              </a:spcAft>
              <a:buAutoNum type="alphaUcParenBoth"/>
            </a:pPr>
            <a:r>
              <a:rPr lang="en-US" sz="3200" b="1" dirty="0" smtClean="0">
                <a:latin typeface="+mj-lt"/>
              </a:rPr>
              <a:t>Both (B) and (C) are correct.</a:t>
            </a:r>
          </a:p>
        </p:txBody>
      </p:sp>
      <p:sp>
        <p:nvSpPr>
          <p:cNvPr id="4" name="Rectangle 3"/>
          <p:cNvSpPr/>
          <p:nvPr/>
        </p:nvSpPr>
        <p:spPr>
          <a:xfrm>
            <a:off x="357188" y="2781657"/>
            <a:ext cx="4506912" cy="584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9030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Picture 15" descr="replicatedLittl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90825" y="3924300"/>
            <a:ext cx="1147763" cy="400050"/>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16" descr="replicated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90825" y="4356100"/>
            <a:ext cx="1147763" cy="400050"/>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17" descr="replicatedY"/>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04900" y="4373563"/>
            <a:ext cx="1452563" cy="406400"/>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18" descr="replicatedLittleY"/>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04900" y="3929063"/>
            <a:ext cx="1452563" cy="406400"/>
          </a:xfrm>
          <a:prstGeom prst="rect">
            <a:avLst/>
          </a:prstGeom>
          <a:noFill/>
          <a:extLst>
            <a:ext uri="{909E8E84-426E-40DD-AFC4-6F175D3DCCD1}">
              <a14:hiddenFill xmlns:a14="http://schemas.microsoft.com/office/drawing/2010/main">
                <a:solidFill>
                  <a:srgbClr val="FFFFFF"/>
                </a:solidFill>
              </a14:hiddenFill>
            </a:ext>
          </a:extLst>
        </p:spPr>
      </p:pic>
      <p:sp>
        <p:nvSpPr>
          <p:cNvPr id="54" name="Text Box 2"/>
          <p:cNvSpPr txBox="1">
            <a:spLocks noChangeArrowheads="1"/>
          </p:cNvSpPr>
          <p:nvPr/>
        </p:nvSpPr>
        <p:spPr bwMode="auto">
          <a:xfrm>
            <a:off x="1422141" y="211138"/>
            <a:ext cx="635686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sz="3600" b="1">
                <a:solidFill>
                  <a:srgbClr val="3333CC"/>
                </a:solidFill>
                <a:latin typeface="+mj-lt"/>
              </a:rPr>
              <a:t>Law of Independent Assortment</a:t>
            </a:r>
          </a:p>
        </p:txBody>
      </p:sp>
      <p:pic>
        <p:nvPicPr>
          <p:cNvPr id="55" name="Picture 4" descr="bigRchro"/>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325688" y="1681163"/>
            <a:ext cx="1116012" cy="188912"/>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5" descr="bigYchro"/>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206625" y="1174750"/>
            <a:ext cx="1408113" cy="193675"/>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6" descr="litteYchro"/>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473325" y="2038350"/>
            <a:ext cx="1408113" cy="193675"/>
          </a:xfrm>
          <a:prstGeom prst="rect">
            <a:avLst/>
          </a:prstGeom>
          <a:noFill/>
          <a:extLst>
            <a:ext uri="{909E8E84-426E-40DD-AFC4-6F175D3DCCD1}">
              <a14:hiddenFill xmlns:a14="http://schemas.microsoft.com/office/drawing/2010/main">
                <a:solidFill>
                  <a:srgbClr val="FFFFFF"/>
                </a:solidFill>
              </a14:hiddenFill>
            </a:ext>
          </a:extLst>
        </p:spPr>
      </p:pic>
      <p:pic>
        <p:nvPicPr>
          <p:cNvPr id="58" name="Picture 7" descr="littleRchro"/>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417888" y="1465263"/>
            <a:ext cx="1116012" cy="188912"/>
          </a:xfrm>
          <a:prstGeom prst="rect">
            <a:avLst/>
          </a:prstGeom>
          <a:noFill/>
          <a:extLst>
            <a:ext uri="{909E8E84-426E-40DD-AFC4-6F175D3DCCD1}">
              <a14:hiddenFill xmlns:a14="http://schemas.microsoft.com/office/drawing/2010/main">
                <a:solidFill>
                  <a:srgbClr val="FFFFFF"/>
                </a:solidFill>
              </a14:hiddenFill>
            </a:ext>
          </a:extLst>
        </p:spPr>
      </p:pic>
      <p:sp>
        <p:nvSpPr>
          <p:cNvPr id="59" name="Oval 8"/>
          <p:cNvSpPr>
            <a:spLocks noChangeArrowheads="1"/>
          </p:cNvSpPr>
          <p:nvPr/>
        </p:nvSpPr>
        <p:spPr bwMode="auto">
          <a:xfrm>
            <a:off x="1812925" y="939800"/>
            <a:ext cx="2794000" cy="1473200"/>
          </a:xfrm>
          <a:prstGeom prst="ellipse">
            <a:avLst/>
          </a:prstGeom>
          <a:noFill/>
          <a:ln w="28575">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800" b="1" i="0" u="none" strike="noStrike" kern="0" cap="none" spc="0" normalizeH="0" baseline="0" noProof="0" smtClean="0">
              <a:ln>
                <a:noFill/>
              </a:ln>
              <a:solidFill>
                <a:srgbClr val="000000"/>
              </a:solidFill>
              <a:effectLst/>
              <a:uLnTx/>
              <a:uFillTx/>
              <a:latin typeface="+mj-lt"/>
            </a:endParaRPr>
          </a:p>
        </p:txBody>
      </p:sp>
      <p:sp>
        <p:nvSpPr>
          <p:cNvPr id="60" name="Text Box 9"/>
          <p:cNvSpPr txBox="1">
            <a:spLocks noChangeArrowheads="1"/>
          </p:cNvSpPr>
          <p:nvPr/>
        </p:nvSpPr>
        <p:spPr bwMode="auto">
          <a:xfrm>
            <a:off x="4705350" y="1220788"/>
            <a:ext cx="3163687"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sz="2800" b="1">
                <a:solidFill>
                  <a:srgbClr val="000000"/>
                </a:solidFill>
                <a:latin typeface="+mj-lt"/>
              </a:rPr>
              <a:t>meiocyte</a:t>
            </a:r>
          </a:p>
          <a:p>
            <a:pPr fontAlgn="base">
              <a:spcBef>
                <a:spcPct val="0"/>
              </a:spcBef>
              <a:spcAft>
                <a:spcPct val="0"/>
              </a:spcAft>
            </a:pPr>
            <a:r>
              <a:rPr lang="en-US" sz="2800" b="1">
                <a:solidFill>
                  <a:srgbClr val="000000"/>
                </a:solidFill>
                <a:latin typeface="+mj-lt"/>
              </a:rPr>
              <a:t>in F</a:t>
            </a:r>
            <a:r>
              <a:rPr lang="en-US" sz="2800" b="1" baseline="-25000">
                <a:solidFill>
                  <a:srgbClr val="000000"/>
                </a:solidFill>
                <a:latin typeface="+mj-lt"/>
              </a:rPr>
              <a:t>1</a:t>
            </a:r>
            <a:r>
              <a:rPr lang="en-US" sz="2800" b="1">
                <a:solidFill>
                  <a:srgbClr val="000000"/>
                </a:solidFill>
                <a:latin typeface="+mj-lt"/>
              </a:rPr>
              <a:t>, genotype YyRr</a:t>
            </a:r>
          </a:p>
        </p:txBody>
      </p:sp>
      <p:pic>
        <p:nvPicPr>
          <p:cNvPr id="61" name="Picture 10" descr="replicatedLittl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05625" y="4368800"/>
            <a:ext cx="1147763" cy="400050"/>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11" descr="replicated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05625" y="3924300"/>
            <a:ext cx="1147763" cy="400050"/>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12" descr="replicatedY"/>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373563"/>
            <a:ext cx="1452563" cy="4064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13" descr="replicatedLittleY"/>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207000" y="3929063"/>
            <a:ext cx="1452563" cy="406400"/>
          </a:xfrm>
          <a:prstGeom prst="rect">
            <a:avLst/>
          </a:prstGeom>
          <a:noFill/>
          <a:extLst>
            <a:ext uri="{909E8E84-426E-40DD-AFC4-6F175D3DCCD1}">
              <a14:hiddenFill xmlns:a14="http://schemas.microsoft.com/office/drawing/2010/main">
                <a:solidFill>
                  <a:srgbClr val="FFFFFF"/>
                </a:solidFill>
              </a14:hiddenFill>
            </a:ext>
          </a:extLst>
        </p:spPr>
      </p:pic>
      <p:sp>
        <p:nvSpPr>
          <p:cNvPr id="65" name="Oval 14"/>
          <p:cNvSpPr>
            <a:spLocks noChangeArrowheads="1"/>
          </p:cNvSpPr>
          <p:nvPr/>
        </p:nvSpPr>
        <p:spPr bwMode="auto">
          <a:xfrm>
            <a:off x="5003800" y="3378200"/>
            <a:ext cx="3238500" cy="1968500"/>
          </a:xfrm>
          <a:prstGeom prst="ellipse">
            <a:avLst/>
          </a:prstGeom>
          <a:noFill/>
          <a:ln w="28575">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2800" b="1" i="0" u="none" strike="noStrike" kern="0" cap="none" spc="0" normalizeH="0" baseline="0" noProof="0" smtClean="0">
              <a:ln>
                <a:noFill/>
              </a:ln>
              <a:solidFill>
                <a:srgbClr val="000000"/>
              </a:solidFill>
              <a:effectLst/>
              <a:uLnTx/>
              <a:uFillTx/>
              <a:latin typeface="+mj-lt"/>
            </a:endParaRPr>
          </a:p>
        </p:txBody>
      </p:sp>
      <p:sp>
        <p:nvSpPr>
          <p:cNvPr id="66" name="Oval 19"/>
          <p:cNvSpPr>
            <a:spLocks noChangeArrowheads="1"/>
          </p:cNvSpPr>
          <p:nvPr/>
        </p:nvSpPr>
        <p:spPr bwMode="auto">
          <a:xfrm>
            <a:off x="901700" y="3378200"/>
            <a:ext cx="3238500" cy="1968500"/>
          </a:xfrm>
          <a:prstGeom prst="ellipse">
            <a:avLst/>
          </a:prstGeom>
          <a:noFill/>
          <a:ln w="28575">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2800" b="1" i="0" u="none" strike="noStrike" kern="0" cap="none" spc="0" normalizeH="0" baseline="0" noProof="0" smtClean="0">
              <a:ln>
                <a:noFill/>
              </a:ln>
              <a:solidFill>
                <a:srgbClr val="000000"/>
              </a:solidFill>
              <a:effectLst/>
              <a:uLnTx/>
              <a:uFillTx/>
              <a:latin typeface="+mj-lt"/>
            </a:endParaRPr>
          </a:p>
        </p:txBody>
      </p:sp>
      <p:sp>
        <p:nvSpPr>
          <p:cNvPr id="67" name="Text Box 20"/>
          <p:cNvSpPr txBox="1">
            <a:spLocks noChangeArrowheads="1"/>
          </p:cNvSpPr>
          <p:nvPr/>
        </p:nvSpPr>
        <p:spPr bwMode="auto">
          <a:xfrm>
            <a:off x="4289425" y="4179888"/>
            <a:ext cx="628698"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sz="2800" b="1">
                <a:solidFill>
                  <a:srgbClr val="000000"/>
                </a:solidFill>
                <a:latin typeface="+mj-lt"/>
              </a:rPr>
              <a:t>OR</a:t>
            </a:r>
          </a:p>
        </p:txBody>
      </p:sp>
      <p:sp>
        <p:nvSpPr>
          <p:cNvPr id="68" name="Text Box 38"/>
          <p:cNvSpPr txBox="1">
            <a:spLocks noChangeArrowheads="1"/>
          </p:cNvSpPr>
          <p:nvPr/>
        </p:nvSpPr>
        <p:spPr bwMode="auto">
          <a:xfrm>
            <a:off x="949325" y="2732088"/>
            <a:ext cx="703763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sz="2800" b="1">
                <a:solidFill>
                  <a:srgbClr val="FF0000"/>
                </a:solidFill>
                <a:latin typeface="+mj-lt"/>
              </a:rPr>
              <a:t>TWO POSSIBLE ALIGNMENTS AT METAPHASE I</a:t>
            </a:r>
          </a:p>
        </p:txBody>
      </p:sp>
      <p:sp>
        <p:nvSpPr>
          <p:cNvPr id="69" name="Arc 39"/>
          <p:cNvSpPr>
            <a:spLocks/>
          </p:cNvSpPr>
          <p:nvPr/>
        </p:nvSpPr>
        <p:spPr bwMode="auto">
          <a:xfrm>
            <a:off x="6642100" y="3505200"/>
            <a:ext cx="812800" cy="5715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2800" b="1" i="0" u="none" strike="noStrike" kern="0" cap="none" spc="0" normalizeH="0" baseline="0" noProof="0" smtClean="0">
              <a:ln>
                <a:noFill/>
              </a:ln>
              <a:solidFill>
                <a:srgbClr val="000000"/>
              </a:solidFill>
              <a:effectLst/>
              <a:uLnTx/>
              <a:uFillTx/>
              <a:latin typeface="+mj-lt"/>
            </a:endParaRPr>
          </a:p>
        </p:txBody>
      </p:sp>
      <p:sp>
        <p:nvSpPr>
          <p:cNvPr id="70" name="Arc 41"/>
          <p:cNvSpPr>
            <a:spLocks/>
          </p:cNvSpPr>
          <p:nvPr/>
        </p:nvSpPr>
        <p:spPr bwMode="auto">
          <a:xfrm flipV="1">
            <a:off x="6654800" y="4597400"/>
            <a:ext cx="812800" cy="5842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2800" b="1" i="0" u="none" strike="noStrike" kern="0" cap="none" spc="0" normalizeH="0" baseline="0" noProof="0" smtClean="0">
              <a:ln>
                <a:noFill/>
              </a:ln>
              <a:solidFill>
                <a:srgbClr val="000000"/>
              </a:solidFill>
              <a:effectLst/>
              <a:uLnTx/>
              <a:uFillTx/>
              <a:latin typeface="+mj-lt"/>
            </a:endParaRPr>
          </a:p>
        </p:txBody>
      </p:sp>
      <p:sp>
        <p:nvSpPr>
          <p:cNvPr id="71" name="Arc 42"/>
          <p:cNvSpPr>
            <a:spLocks/>
          </p:cNvSpPr>
          <p:nvPr/>
        </p:nvSpPr>
        <p:spPr bwMode="auto">
          <a:xfrm flipH="1">
            <a:off x="5753100" y="3517900"/>
            <a:ext cx="812800" cy="5715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2800" b="1" i="0" u="none" strike="noStrike" kern="0" cap="none" spc="0" normalizeH="0" baseline="0" noProof="0" smtClean="0">
              <a:ln>
                <a:noFill/>
              </a:ln>
              <a:solidFill>
                <a:srgbClr val="000000"/>
              </a:solidFill>
              <a:effectLst/>
              <a:uLnTx/>
              <a:uFillTx/>
              <a:latin typeface="+mj-lt"/>
            </a:endParaRPr>
          </a:p>
        </p:txBody>
      </p:sp>
      <p:sp>
        <p:nvSpPr>
          <p:cNvPr id="72" name="Arc 43"/>
          <p:cNvSpPr>
            <a:spLocks/>
          </p:cNvSpPr>
          <p:nvPr/>
        </p:nvSpPr>
        <p:spPr bwMode="auto">
          <a:xfrm flipH="1" flipV="1">
            <a:off x="5765800" y="4610100"/>
            <a:ext cx="812800" cy="5842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2800" b="1" i="0" u="none" strike="noStrike" kern="0" cap="none" spc="0" normalizeH="0" baseline="0" noProof="0" smtClean="0">
              <a:ln>
                <a:noFill/>
              </a:ln>
              <a:solidFill>
                <a:srgbClr val="000000"/>
              </a:solidFill>
              <a:effectLst/>
              <a:uLnTx/>
              <a:uFillTx/>
              <a:latin typeface="+mj-lt"/>
            </a:endParaRPr>
          </a:p>
        </p:txBody>
      </p:sp>
      <p:sp>
        <p:nvSpPr>
          <p:cNvPr id="73" name="Oval 21"/>
          <p:cNvSpPr>
            <a:spLocks noChangeArrowheads="1"/>
          </p:cNvSpPr>
          <p:nvPr/>
        </p:nvSpPr>
        <p:spPr bwMode="auto">
          <a:xfrm>
            <a:off x="6565900" y="3467100"/>
            <a:ext cx="101600" cy="88900"/>
          </a:xfrm>
          <a:prstGeom prst="ellipse">
            <a:avLst/>
          </a:prstGeom>
          <a:solidFill>
            <a:srgbClr val="00CC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2800" b="1" i="0" u="none" strike="noStrike" kern="0" cap="none" spc="0" normalizeH="0" baseline="0" noProof="0" smtClean="0">
              <a:ln>
                <a:noFill/>
              </a:ln>
              <a:solidFill>
                <a:srgbClr val="000000"/>
              </a:solidFill>
              <a:effectLst/>
              <a:uLnTx/>
              <a:uFillTx/>
              <a:latin typeface="+mj-lt"/>
            </a:endParaRPr>
          </a:p>
        </p:txBody>
      </p:sp>
      <p:sp>
        <p:nvSpPr>
          <p:cNvPr id="74" name="Oval 22"/>
          <p:cNvSpPr>
            <a:spLocks noChangeArrowheads="1"/>
          </p:cNvSpPr>
          <p:nvPr/>
        </p:nvSpPr>
        <p:spPr bwMode="auto">
          <a:xfrm>
            <a:off x="6565900" y="5143500"/>
            <a:ext cx="101600" cy="88900"/>
          </a:xfrm>
          <a:prstGeom prst="ellipse">
            <a:avLst/>
          </a:prstGeom>
          <a:solidFill>
            <a:srgbClr val="00CC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2800" b="1" i="0" u="none" strike="noStrike" kern="0" cap="none" spc="0" normalizeH="0" baseline="0" noProof="0" smtClean="0">
              <a:ln>
                <a:noFill/>
              </a:ln>
              <a:solidFill>
                <a:srgbClr val="000000"/>
              </a:solidFill>
              <a:effectLst/>
              <a:uLnTx/>
              <a:uFillTx/>
              <a:latin typeface="+mj-lt"/>
            </a:endParaRPr>
          </a:p>
        </p:txBody>
      </p:sp>
      <p:sp>
        <p:nvSpPr>
          <p:cNvPr id="75" name="Arc 44"/>
          <p:cNvSpPr>
            <a:spLocks/>
          </p:cNvSpPr>
          <p:nvPr/>
        </p:nvSpPr>
        <p:spPr bwMode="auto">
          <a:xfrm>
            <a:off x="2552700" y="3505200"/>
            <a:ext cx="812800" cy="5715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2800" b="1" i="0" u="none" strike="noStrike" kern="0" cap="none" spc="0" normalizeH="0" baseline="0" noProof="0" smtClean="0">
              <a:ln>
                <a:noFill/>
              </a:ln>
              <a:solidFill>
                <a:srgbClr val="000000"/>
              </a:solidFill>
              <a:effectLst/>
              <a:uLnTx/>
              <a:uFillTx/>
              <a:latin typeface="+mj-lt"/>
            </a:endParaRPr>
          </a:p>
        </p:txBody>
      </p:sp>
      <p:sp>
        <p:nvSpPr>
          <p:cNvPr id="76" name="Arc 45"/>
          <p:cNvSpPr>
            <a:spLocks/>
          </p:cNvSpPr>
          <p:nvPr/>
        </p:nvSpPr>
        <p:spPr bwMode="auto">
          <a:xfrm flipV="1">
            <a:off x="2565400" y="4597400"/>
            <a:ext cx="812800" cy="5842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2800" b="1" i="0" u="none" strike="noStrike" kern="0" cap="none" spc="0" normalizeH="0" baseline="0" noProof="0" smtClean="0">
              <a:ln>
                <a:noFill/>
              </a:ln>
              <a:solidFill>
                <a:srgbClr val="000000"/>
              </a:solidFill>
              <a:effectLst/>
              <a:uLnTx/>
              <a:uFillTx/>
              <a:latin typeface="+mj-lt"/>
            </a:endParaRPr>
          </a:p>
        </p:txBody>
      </p:sp>
      <p:sp>
        <p:nvSpPr>
          <p:cNvPr id="77" name="Arc 46"/>
          <p:cNvSpPr>
            <a:spLocks/>
          </p:cNvSpPr>
          <p:nvPr/>
        </p:nvSpPr>
        <p:spPr bwMode="auto">
          <a:xfrm flipH="1">
            <a:off x="1663700" y="3517900"/>
            <a:ext cx="812800" cy="5715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2800" b="1" i="0" u="none" strike="noStrike" kern="0" cap="none" spc="0" normalizeH="0" baseline="0" noProof="0" smtClean="0">
              <a:ln>
                <a:noFill/>
              </a:ln>
              <a:solidFill>
                <a:srgbClr val="000000"/>
              </a:solidFill>
              <a:effectLst/>
              <a:uLnTx/>
              <a:uFillTx/>
              <a:latin typeface="+mj-lt"/>
            </a:endParaRPr>
          </a:p>
        </p:txBody>
      </p:sp>
      <p:sp>
        <p:nvSpPr>
          <p:cNvPr id="78" name="Arc 47"/>
          <p:cNvSpPr>
            <a:spLocks/>
          </p:cNvSpPr>
          <p:nvPr/>
        </p:nvSpPr>
        <p:spPr bwMode="auto">
          <a:xfrm flipH="1" flipV="1">
            <a:off x="1676400" y="4610100"/>
            <a:ext cx="812800" cy="5842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2800" b="1" i="0" u="none" strike="noStrike" kern="0" cap="none" spc="0" normalizeH="0" baseline="0" noProof="0" smtClean="0">
              <a:ln>
                <a:noFill/>
              </a:ln>
              <a:solidFill>
                <a:srgbClr val="000000"/>
              </a:solidFill>
              <a:effectLst/>
              <a:uLnTx/>
              <a:uFillTx/>
              <a:latin typeface="+mj-lt"/>
            </a:endParaRPr>
          </a:p>
        </p:txBody>
      </p:sp>
      <p:sp>
        <p:nvSpPr>
          <p:cNvPr id="79" name="Oval 48"/>
          <p:cNvSpPr>
            <a:spLocks noChangeArrowheads="1"/>
          </p:cNvSpPr>
          <p:nvPr/>
        </p:nvSpPr>
        <p:spPr bwMode="auto">
          <a:xfrm>
            <a:off x="2476500" y="3467100"/>
            <a:ext cx="101600" cy="88900"/>
          </a:xfrm>
          <a:prstGeom prst="ellipse">
            <a:avLst/>
          </a:prstGeom>
          <a:solidFill>
            <a:srgbClr val="00CC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2800" b="1" i="0" u="none" strike="noStrike" kern="0" cap="none" spc="0" normalizeH="0" baseline="0" noProof="0" smtClean="0">
              <a:ln>
                <a:noFill/>
              </a:ln>
              <a:solidFill>
                <a:srgbClr val="000000"/>
              </a:solidFill>
              <a:effectLst/>
              <a:uLnTx/>
              <a:uFillTx/>
              <a:latin typeface="+mj-lt"/>
            </a:endParaRPr>
          </a:p>
        </p:txBody>
      </p:sp>
      <p:sp>
        <p:nvSpPr>
          <p:cNvPr id="80" name="Oval 49"/>
          <p:cNvSpPr>
            <a:spLocks noChangeArrowheads="1"/>
          </p:cNvSpPr>
          <p:nvPr/>
        </p:nvSpPr>
        <p:spPr bwMode="auto">
          <a:xfrm>
            <a:off x="2476500" y="5143500"/>
            <a:ext cx="101600" cy="88900"/>
          </a:xfrm>
          <a:prstGeom prst="ellipse">
            <a:avLst/>
          </a:prstGeom>
          <a:solidFill>
            <a:srgbClr val="00CC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2800" b="1" i="0" u="none" strike="noStrike" kern="0" cap="none" spc="0" normalizeH="0" baseline="0" noProof="0" smtClean="0">
              <a:ln>
                <a:noFill/>
              </a:ln>
              <a:solidFill>
                <a:srgbClr val="000000"/>
              </a:solidFill>
              <a:effectLst/>
              <a:uLnTx/>
              <a:uFillTx/>
              <a:latin typeface="+mj-lt"/>
            </a:endParaRPr>
          </a:p>
        </p:txBody>
      </p:sp>
      <p:sp>
        <p:nvSpPr>
          <p:cNvPr id="81" name="Line 50"/>
          <p:cNvSpPr>
            <a:spLocks noChangeShapeType="1"/>
          </p:cNvSpPr>
          <p:nvPr/>
        </p:nvSpPr>
        <p:spPr bwMode="auto">
          <a:xfrm flipV="1">
            <a:off x="5740400" y="3632200"/>
            <a:ext cx="165100" cy="1778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2800" b="1" i="0" u="none" strike="noStrike" kern="0" cap="none" spc="0" normalizeH="0" baseline="0" noProof="0" smtClean="0">
              <a:ln>
                <a:noFill/>
              </a:ln>
              <a:solidFill>
                <a:srgbClr val="000000"/>
              </a:solidFill>
              <a:effectLst/>
              <a:uLnTx/>
              <a:uFillTx/>
              <a:latin typeface="+mj-lt"/>
            </a:endParaRPr>
          </a:p>
        </p:txBody>
      </p:sp>
      <p:sp>
        <p:nvSpPr>
          <p:cNvPr id="82" name="Line 51"/>
          <p:cNvSpPr>
            <a:spLocks noChangeShapeType="1"/>
          </p:cNvSpPr>
          <p:nvPr/>
        </p:nvSpPr>
        <p:spPr bwMode="auto">
          <a:xfrm flipH="1">
            <a:off x="7340600" y="4864100"/>
            <a:ext cx="165100" cy="1778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2800" b="1" i="0" u="none" strike="noStrike" kern="0" cap="none" spc="0" normalizeH="0" baseline="0" noProof="0" smtClean="0">
              <a:ln>
                <a:noFill/>
              </a:ln>
              <a:solidFill>
                <a:srgbClr val="000000"/>
              </a:solidFill>
              <a:effectLst/>
              <a:uLnTx/>
              <a:uFillTx/>
              <a:latin typeface="+mj-lt"/>
            </a:endParaRPr>
          </a:p>
        </p:txBody>
      </p:sp>
      <p:sp>
        <p:nvSpPr>
          <p:cNvPr id="83" name="Line 52"/>
          <p:cNvSpPr>
            <a:spLocks noChangeShapeType="1"/>
          </p:cNvSpPr>
          <p:nvPr/>
        </p:nvSpPr>
        <p:spPr bwMode="auto">
          <a:xfrm>
            <a:off x="5753100" y="4864100"/>
            <a:ext cx="165100" cy="1778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2800" b="1" i="0" u="none" strike="noStrike" kern="0" cap="none" spc="0" normalizeH="0" baseline="0" noProof="0" smtClean="0">
              <a:ln>
                <a:noFill/>
              </a:ln>
              <a:solidFill>
                <a:srgbClr val="000000"/>
              </a:solidFill>
              <a:effectLst/>
              <a:uLnTx/>
              <a:uFillTx/>
              <a:latin typeface="+mj-lt"/>
            </a:endParaRPr>
          </a:p>
        </p:txBody>
      </p:sp>
      <p:sp>
        <p:nvSpPr>
          <p:cNvPr id="84" name="Line 53"/>
          <p:cNvSpPr>
            <a:spLocks noChangeShapeType="1"/>
          </p:cNvSpPr>
          <p:nvPr/>
        </p:nvSpPr>
        <p:spPr bwMode="auto">
          <a:xfrm flipH="1" flipV="1">
            <a:off x="7289800" y="3632200"/>
            <a:ext cx="165100" cy="1778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2800" b="1" i="0" u="none" strike="noStrike" kern="0" cap="none" spc="0" normalizeH="0" baseline="0" noProof="0" smtClean="0">
              <a:ln>
                <a:noFill/>
              </a:ln>
              <a:solidFill>
                <a:srgbClr val="000000"/>
              </a:solidFill>
              <a:effectLst/>
              <a:uLnTx/>
              <a:uFillTx/>
              <a:latin typeface="+mj-lt"/>
            </a:endParaRPr>
          </a:p>
        </p:txBody>
      </p:sp>
      <p:sp>
        <p:nvSpPr>
          <p:cNvPr id="85" name="Line 54"/>
          <p:cNvSpPr>
            <a:spLocks noChangeShapeType="1"/>
          </p:cNvSpPr>
          <p:nvPr/>
        </p:nvSpPr>
        <p:spPr bwMode="auto">
          <a:xfrm flipV="1">
            <a:off x="1651000" y="3632200"/>
            <a:ext cx="165100" cy="1778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2800" b="1" i="0" u="none" strike="noStrike" kern="0" cap="none" spc="0" normalizeH="0" baseline="0" noProof="0" smtClean="0">
              <a:ln>
                <a:noFill/>
              </a:ln>
              <a:solidFill>
                <a:srgbClr val="000000"/>
              </a:solidFill>
              <a:effectLst/>
              <a:uLnTx/>
              <a:uFillTx/>
              <a:latin typeface="+mj-lt"/>
            </a:endParaRPr>
          </a:p>
        </p:txBody>
      </p:sp>
      <p:sp>
        <p:nvSpPr>
          <p:cNvPr id="86" name="Line 55"/>
          <p:cNvSpPr>
            <a:spLocks noChangeShapeType="1"/>
          </p:cNvSpPr>
          <p:nvPr/>
        </p:nvSpPr>
        <p:spPr bwMode="auto">
          <a:xfrm flipH="1">
            <a:off x="3251200" y="4864100"/>
            <a:ext cx="165100" cy="1778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2800" b="1" i="0" u="none" strike="noStrike" kern="0" cap="none" spc="0" normalizeH="0" baseline="0" noProof="0" smtClean="0">
              <a:ln>
                <a:noFill/>
              </a:ln>
              <a:solidFill>
                <a:srgbClr val="000000"/>
              </a:solidFill>
              <a:effectLst/>
              <a:uLnTx/>
              <a:uFillTx/>
              <a:latin typeface="+mj-lt"/>
            </a:endParaRPr>
          </a:p>
        </p:txBody>
      </p:sp>
      <p:sp>
        <p:nvSpPr>
          <p:cNvPr id="87" name="Line 56"/>
          <p:cNvSpPr>
            <a:spLocks noChangeShapeType="1"/>
          </p:cNvSpPr>
          <p:nvPr/>
        </p:nvSpPr>
        <p:spPr bwMode="auto">
          <a:xfrm>
            <a:off x="1663700" y="4864100"/>
            <a:ext cx="165100" cy="1778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2800" b="1" i="0" u="none" strike="noStrike" kern="0" cap="none" spc="0" normalizeH="0" baseline="0" noProof="0" smtClean="0">
              <a:ln>
                <a:noFill/>
              </a:ln>
              <a:solidFill>
                <a:srgbClr val="000000"/>
              </a:solidFill>
              <a:effectLst/>
              <a:uLnTx/>
              <a:uFillTx/>
              <a:latin typeface="+mj-lt"/>
            </a:endParaRPr>
          </a:p>
        </p:txBody>
      </p:sp>
      <p:sp>
        <p:nvSpPr>
          <p:cNvPr id="88" name="Line 57"/>
          <p:cNvSpPr>
            <a:spLocks noChangeShapeType="1"/>
          </p:cNvSpPr>
          <p:nvPr/>
        </p:nvSpPr>
        <p:spPr bwMode="auto">
          <a:xfrm flipH="1" flipV="1">
            <a:off x="3200400" y="3632200"/>
            <a:ext cx="165100" cy="1778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2800" b="1" i="0" u="none" strike="noStrike" kern="0" cap="none" spc="0" normalizeH="0" baseline="0" noProof="0" smtClean="0">
              <a:ln>
                <a:noFill/>
              </a:ln>
              <a:solidFill>
                <a:srgbClr val="000000"/>
              </a:solidFill>
              <a:effectLst/>
              <a:uLnTx/>
              <a:uFillTx/>
              <a:latin typeface="+mj-lt"/>
            </a:endParaRPr>
          </a:p>
        </p:txBody>
      </p:sp>
      <p:sp>
        <p:nvSpPr>
          <p:cNvPr id="89" name="Text Box 58"/>
          <p:cNvSpPr txBox="1">
            <a:spLocks noChangeArrowheads="1"/>
          </p:cNvSpPr>
          <p:nvPr/>
        </p:nvSpPr>
        <p:spPr bwMode="auto">
          <a:xfrm>
            <a:off x="5203825" y="5526088"/>
            <a:ext cx="2917786"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sz="2800" b="1">
                <a:solidFill>
                  <a:srgbClr val="000000"/>
                </a:solidFill>
                <a:latin typeface="+mj-lt"/>
              </a:rPr>
              <a:t>gametes </a:t>
            </a:r>
            <a:r>
              <a:rPr lang="en-US" sz="2800" b="1">
                <a:solidFill>
                  <a:srgbClr val="3333CC"/>
                </a:solidFill>
                <a:latin typeface="+mj-lt"/>
              </a:rPr>
              <a:t>yR</a:t>
            </a:r>
            <a:r>
              <a:rPr lang="en-US" sz="2800" b="1">
                <a:solidFill>
                  <a:srgbClr val="000000"/>
                </a:solidFill>
                <a:latin typeface="+mj-lt"/>
              </a:rPr>
              <a:t> and </a:t>
            </a:r>
            <a:r>
              <a:rPr lang="en-US" sz="2800" b="1">
                <a:solidFill>
                  <a:srgbClr val="3333CC"/>
                </a:solidFill>
                <a:latin typeface="+mj-lt"/>
              </a:rPr>
              <a:t>Yr</a:t>
            </a:r>
          </a:p>
        </p:txBody>
      </p:sp>
      <p:sp>
        <p:nvSpPr>
          <p:cNvPr id="90" name="Text Box 59"/>
          <p:cNvSpPr txBox="1">
            <a:spLocks noChangeArrowheads="1"/>
          </p:cNvSpPr>
          <p:nvPr/>
        </p:nvSpPr>
        <p:spPr bwMode="auto">
          <a:xfrm>
            <a:off x="1012825" y="5526088"/>
            <a:ext cx="293529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sz="2800" b="1">
                <a:solidFill>
                  <a:srgbClr val="000000"/>
                </a:solidFill>
                <a:latin typeface="+mj-lt"/>
              </a:rPr>
              <a:t>gametes </a:t>
            </a:r>
            <a:r>
              <a:rPr lang="en-US" sz="2800" b="1">
                <a:solidFill>
                  <a:srgbClr val="3333CC"/>
                </a:solidFill>
                <a:latin typeface="+mj-lt"/>
              </a:rPr>
              <a:t>yr</a:t>
            </a:r>
            <a:r>
              <a:rPr lang="en-US" sz="2800" b="1">
                <a:solidFill>
                  <a:srgbClr val="000000"/>
                </a:solidFill>
                <a:latin typeface="+mj-lt"/>
              </a:rPr>
              <a:t> and </a:t>
            </a:r>
            <a:r>
              <a:rPr lang="en-US" sz="2800" b="1">
                <a:solidFill>
                  <a:srgbClr val="3333CC"/>
                </a:solidFill>
                <a:latin typeface="+mj-lt"/>
              </a:rPr>
              <a:t>YR</a:t>
            </a:r>
          </a:p>
        </p:txBody>
      </p:sp>
      <p:sp>
        <p:nvSpPr>
          <p:cNvPr id="91" name="Text Box 63"/>
          <p:cNvSpPr txBox="1">
            <a:spLocks noChangeArrowheads="1"/>
          </p:cNvSpPr>
          <p:nvPr/>
        </p:nvSpPr>
        <p:spPr bwMode="auto">
          <a:xfrm>
            <a:off x="3295650" y="1978025"/>
            <a:ext cx="25680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sz="1200" b="1">
                <a:solidFill>
                  <a:srgbClr val="FFFFFF"/>
                </a:solidFill>
                <a:latin typeface="+mj-lt"/>
              </a:rPr>
              <a:t>y</a:t>
            </a:r>
          </a:p>
        </p:txBody>
      </p:sp>
      <p:sp>
        <p:nvSpPr>
          <p:cNvPr id="92" name="Text Box 64"/>
          <p:cNvSpPr txBox="1">
            <a:spLocks noChangeArrowheads="1"/>
          </p:cNvSpPr>
          <p:nvPr/>
        </p:nvSpPr>
        <p:spPr bwMode="auto">
          <a:xfrm>
            <a:off x="1955800" y="3876675"/>
            <a:ext cx="25680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sz="1200" b="1">
                <a:solidFill>
                  <a:srgbClr val="FFFFFF"/>
                </a:solidFill>
                <a:latin typeface="+mj-lt"/>
              </a:rPr>
              <a:t>y</a:t>
            </a:r>
          </a:p>
        </p:txBody>
      </p:sp>
      <p:sp>
        <p:nvSpPr>
          <p:cNvPr id="93" name="Text Box 65"/>
          <p:cNvSpPr txBox="1">
            <a:spLocks noChangeArrowheads="1"/>
          </p:cNvSpPr>
          <p:nvPr/>
        </p:nvSpPr>
        <p:spPr bwMode="auto">
          <a:xfrm>
            <a:off x="1955800" y="4084638"/>
            <a:ext cx="25680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sz="1200" b="1">
                <a:solidFill>
                  <a:srgbClr val="FFFFFF"/>
                </a:solidFill>
                <a:latin typeface="+mj-lt"/>
              </a:rPr>
              <a:t>y</a:t>
            </a:r>
          </a:p>
        </p:txBody>
      </p:sp>
      <p:sp>
        <p:nvSpPr>
          <p:cNvPr id="94" name="Text Box 66"/>
          <p:cNvSpPr txBox="1">
            <a:spLocks noChangeArrowheads="1"/>
          </p:cNvSpPr>
          <p:nvPr/>
        </p:nvSpPr>
        <p:spPr bwMode="auto">
          <a:xfrm>
            <a:off x="6057900" y="3879850"/>
            <a:ext cx="25680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sz="1200" b="1">
                <a:solidFill>
                  <a:srgbClr val="FFFFFF"/>
                </a:solidFill>
                <a:latin typeface="+mj-lt"/>
              </a:rPr>
              <a:t>y</a:t>
            </a:r>
          </a:p>
        </p:txBody>
      </p:sp>
      <p:sp>
        <p:nvSpPr>
          <p:cNvPr id="95" name="Text Box 67"/>
          <p:cNvSpPr txBox="1">
            <a:spLocks noChangeArrowheads="1"/>
          </p:cNvSpPr>
          <p:nvPr/>
        </p:nvSpPr>
        <p:spPr bwMode="auto">
          <a:xfrm>
            <a:off x="6057900" y="4087813"/>
            <a:ext cx="25680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sz="1200" b="1">
                <a:solidFill>
                  <a:srgbClr val="FFFFFF"/>
                </a:solidFill>
                <a:latin typeface="+mj-lt"/>
              </a:rPr>
              <a:t>y</a:t>
            </a:r>
          </a:p>
        </p:txBody>
      </p:sp>
    </p:spTree>
    <p:extLst>
      <p:ext uri="{BB962C8B-B14F-4D97-AF65-F5344CB8AC3E}">
        <p14:creationId xmlns:p14="http://schemas.microsoft.com/office/powerpoint/2010/main" val="145606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357188" y="411452"/>
            <a:ext cx="852805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hangingPunct="1"/>
            <a:r>
              <a:rPr lang="en-US" sz="3600" b="1" dirty="0" smtClean="0">
                <a:latin typeface="+mj-lt"/>
              </a:rPr>
              <a:t>The Gist</a:t>
            </a:r>
            <a:endParaRPr lang="en-US" sz="3600" b="1" dirty="0">
              <a:latin typeface="+mj-lt"/>
            </a:endParaRPr>
          </a:p>
        </p:txBody>
      </p:sp>
      <p:sp>
        <p:nvSpPr>
          <p:cNvPr id="3" name="Text Box 3"/>
          <p:cNvSpPr txBox="1">
            <a:spLocks noChangeArrowheads="1"/>
          </p:cNvSpPr>
          <p:nvPr/>
        </p:nvSpPr>
        <p:spPr bwMode="auto">
          <a:xfrm>
            <a:off x="357188" y="1371600"/>
            <a:ext cx="8528050" cy="4001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marL="342900" indent="-342900" eaLnBrk="1" hangingPunct="1">
              <a:spcAft>
                <a:spcPts val="1200"/>
              </a:spcAft>
              <a:buFont typeface="Arial" panose="020B0604020202020204" pitchFamily="34" charset="0"/>
              <a:buChar char="•"/>
            </a:pPr>
            <a:r>
              <a:rPr lang="en-US" sz="3200" b="1" dirty="0" smtClean="0">
                <a:latin typeface="+mj-lt"/>
              </a:rPr>
              <a:t>Intro Biology, 250-500 1</a:t>
            </a:r>
            <a:r>
              <a:rPr lang="en-US" sz="3200" b="1" baseline="30000" dirty="0" smtClean="0">
                <a:latin typeface="+mj-lt"/>
              </a:rPr>
              <a:t>st</a:t>
            </a:r>
            <a:r>
              <a:rPr lang="en-US" sz="3200" b="1" dirty="0" smtClean="0">
                <a:latin typeface="+mj-lt"/>
              </a:rPr>
              <a:t>- or 2</a:t>
            </a:r>
            <a:r>
              <a:rPr lang="en-US" sz="3200" b="1" baseline="30000" dirty="0" smtClean="0">
                <a:latin typeface="+mj-lt"/>
              </a:rPr>
              <a:t>nd</a:t>
            </a:r>
            <a:r>
              <a:rPr lang="en-US" sz="3200" b="1" dirty="0" smtClean="0">
                <a:latin typeface="+mj-lt"/>
              </a:rPr>
              <a:t>-year students</a:t>
            </a:r>
          </a:p>
          <a:p>
            <a:pPr marL="342900" indent="-342900" eaLnBrk="1" hangingPunct="1">
              <a:spcAft>
                <a:spcPts val="1200"/>
              </a:spcAft>
              <a:buFont typeface="Arial" panose="020B0604020202020204" pitchFamily="34" charset="0"/>
              <a:buChar char="•"/>
            </a:pPr>
            <a:r>
              <a:rPr lang="en-US" sz="3200" b="1" dirty="0" smtClean="0">
                <a:latin typeface="+mj-lt"/>
              </a:rPr>
              <a:t>Chapters 1-16 of Campbell</a:t>
            </a:r>
          </a:p>
          <a:p>
            <a:pPr marL="342900" indent="-342900" eaLnBrk="1" hangingPunct="1">
              <a:spcAft>
                <a:spcPts val="1200"/>
              </a:spcAft>
              <a:buFont typeface="Arial" panose="020B0604020202020204" pitchFamily="34" charset="0"/>
              <a:buChar char="•"/>
            </a:pPr>
            <a:r>
              <a:rPr lang="en-US" sz="3200" b="1" dirty="0" smtClean="0">
                <a:latin typeface="+mj-lt"/>
              </a:rPr>
              <a:t>I give students summary notes, learning outcomes, past exams, how-to guide</a:t>
            </a:r>
            <a:br>
              <a:rPr lang="en-US" sz="3200" b="1" dirty="0" smtClean="0">
                <a:latin typeface="+mj-lt"/>
              </a:rPr>
            </a:br>
            <a:r>
              <a:rPr lang="en-US" sz="2800" b="1" dirty="0" smtClean="0">
                <a:latin typeface="+mj-lt"/>
              </a:rPr>
              <a:t>[see Poster and BLC Wiki site]</a:t>
            </a:r>
            <a:endParaRPr lang="en-US" sz="2800" b="1" dirty="0">
              <a:latin typeface="+mj-lt"/>
            </a:endParaRPr>
          </a:p>
          <a:p>
            <a:pPr marL="342900" indent="-342900" eaLnBrk="1" hangingPunct="1">
              <a:spcAft>
                <a:spcPts val="1200"/>
              </a:spcAft>
              <a:buFont typeface="Arial" panose="020B0604020202020204" pitchFamily="34" charset="0"/>
              <a:buChar char="•"/>
            </a:pPr>
            <a:r>
              <a:rPr lang="en-US" sz="3200" b="1" dirty="0" smtClean="0">
                <a:solidFill>
                  <a:srgbClr val="C00000"/>
                </a:solidFill>
                <a:latin typeface="+mj-lt"/>
              </a:rPr>
              <a:t>In class, I cover topics and go straight to the misconceptions (which aren’t in the notes)</a:t>
            </a:r>
          </a:p>
        </p:txBody>
      </p:sp>
    </p:spTree>
    <p:extLst>
      <p:ext uri="{BB962C8B-B14F-4D97-AF65-F5344CB8AC3E}">
        <p14:creationId xmlns:p14="http://schemas.microsoft.com/office/powerpoint/2010/main" val="884625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962459" y="211138"/>
            <a:ext cx="726513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3600" b="1" i="0" u="none" strike="noStrike" kern="0" cap="none" spc="0" normalizeH="0" baseline="0" noProof="0" dirty="0" smtClean="0">
                <a:ln>
                  <a:noFill/>
                </a:ln>
                <a:solidFill>
                  <a:srgbClr val="3333CC"/>
                </a:solidFill>
                <a:effectLst/>
                <a:uLnTx/>
                <a:uFillTx/>
              </a:rPr>
              <a:t>Example: “Independent</a:t>
            </a:r>
            <a:r>
              <a:rPr kumimoji="0" lang="en-US" sz="3600" b="1" i="0" u="none" strike="noStrike" kern="0" cap="none" spc="0" normalizeH="0" noProof="0" dirty="0" smtClean="0">
                <a:ln>
                  <a:noFill/>
                </a:ln>
                <a:solidFill>
                  <a:srgbClr val="3333CC"/>
                </a:solidFill>
                <a:effectLst/>
                <a:uLnTx/>
                <a:uFillTx/>
              </a:rPr>
              <a:t> Assortment”</a:t>
            </a:r>
            <a:endParaRPr kumimoji="0" lang="en-US" sz="3600" b="1" i="0" u="none" strike="noStrike" kern="0" cap="none" spc="0" normalizeH="0" baseline="0" noProof="0" dirty="0" smtClean="0">
              <a:ln>
                <a:noFill/>
              </a:ln>
              <a:solidFill>
                <a:srgbClr val="3333CC"/>
              </a:solidFill>
              <a:effectLst/>
              <a:uLnTx/>
              <a:uFillTx/>
            </a:endParaRP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688" t="40452" r="68260" b="28136"/>
          <a:stretch/>
        </p:blipFill>
        <p:spPr bwMode="auto">
          <a:xfrm>
            <a:off x="558800" y="2399958"/>
            <a:ext cx="3441700" cy="25911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 Box 2"/>
          <p:cNvSpPr txBox="1">
            <a:spLocks noChangeArrowheads="1"/>
          </p:cNvSpPr>
          <p:nvPr/>
        </p:nvSpPr>
        <p:spPr bwMode="auto">
          <a:xfrm>
            <a:off x="579481" y="1060271"/>
            <a:ext cx="803112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3600" b="1" i="0" u="none" strike="noStrike" kern="0" cap="none" spc="0" normalizeH="0" baseline="0" noProof="0" dirty="0" smtClean="0">
                <a:ln>
                  <a:noFill/>
                </a:ln>
                <a:effectLst/>
                <a:uLnTx/>
                <a:uFillTx/>
              </a:rPr>
              <a:t>First part: </a:t>
            </a:r>
            <a:r>
              <a:rPr kumimoji="0" lang="en-US" sz="3600" b="1" i="0" u="none" strike="noStrike" kern="0" cap="none" spc="0" normalizeH="0" noProof="0" dirty="0" smtClean="0">
                <a:ln>
                  <a:noFill/>
                </a:ln>
                <a:effectLst/>
                <a:uLnTx/>
                <a:uFillTx/>
              </a:rPr>
              <a:t>Monohybrid crosses &amp; Mendel’s Law of Segregation</a:t>
            </a:r>
            <a:endParaRPr kumimoji="0" lang="en-US" sz="3600" b="1" i="0" u="none" strike="noStrike" kern="0" cap="none" spc="0" normalizeH="0" baseline="0" noProof="0" dirty="0" smtClean="0">
              <a:ln>
                <a:noFill/>
              </a:ln>
              <a:effectLst/>
              <a:uLnTx/>
              <a:uFillTx/>
            </a:endParaRPr>
          </a:p>
        </p:txBody>
      </p:sp>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6126" t="40452" r="36896" b="28136"/>
          <a:stretch/>
        </p:blipFill>
        <p:spPr bwMode="auto">
          <a:xfrm>
            <a:off x="2854130" y="3098458"/>
            <a:ext cx="3432370" cy="25911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67091" t="40452" r="5641" b="28136"/>
          <a:stretch/>
        </p:blipFill>
        <p:spPr bwMode="auto">
          <a:xfrm>
            <a:off x="5207166" y="3860458"/>
            <a:ext cx="3469190" cy="25911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632169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2"/>
          <p:cNvSpPr txBox="1">
            <a:spLocks noChangeArrowheads="1"/>
          </p:cNvSpPr>
          <p:nvPr/>
        </p:nvSpPr>
        <p:spPr bwMode="auto">
          <a:xfrm>
            <a:off x="2976403" y="211138"/>
            <a:ext cx="323723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3600" b="1" i="0" u="none" strike="noStrike" kern="0" cap="none" spc="0" normalizeH="0" baseline="0" noProof="0" dirty="0" smtClean="0">
                <a:ln>
                  <a:noFill/>
                </a:ln>
                <a:solidFill>
                  <a:srgbClr val="3333CC"/>
                </a:solidFill>
                <a:effectLst/>
                <a:uLnTx/>
                <a:uFillTx/>
              </a:rPr>
              <a:t>A </a:t>
            </a:r>
            <a:r>
              <a:rPr kumimoji="0" lang="en-US" sz="3600" b="1" i="0" u="none" strike="noStrike" kern="0" cap="none" spc="0" normalizeH="0" baseline="0" noProof="0" dirty="0" err="1" smtClean="0">
                <a:ln>
                  <a:noFill/>
                </a:ln>
                <a:solidFill>
                  <a:srgbClr val="3333CC"/>
                </a:solidFill>
                <a:effectLst/>
                <a:uLnTx/>
                <a:uFillTx/>
              </a:rPr>
              <a:t>dihybrid</a:t>
            </a:r>
            <a:r>
              <a:rPr kumimoji="0" lang="en-US" sz="3600" b="1" i="0" u="none" strike="noStrike" kern="0" cap="none" spc="0" normalizeH="0" baseline="0" noProof="0" dirty="0" smtClean="0">
                <a:ln>
                  <a:noFill/>
                </a:ln>
                <a:solidFill>
                  <a:srgbClr val="3333CC"/>
                </a:solidFill>
                <a:effectLst/>
                <a:uLnTx/>
                <a:uFillTx/>
              </a:rPr>
              <a:t> cross</a:t>
            </a:r>
          </a:p>
        </p:txBody>
      </p:sp>
      <p:pic>
        <p:nvPicPr>
          <p:cNvPr id="12" name="Picture 10" descr="F2result-Phenotyp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5038" y="2786063"/>
            <a:ext cx="2206625" cy="2057400"/>
          </a:xfrm>
          <a:prstGeom prst="rect">
            <a:avLst/>
          </a:prstGeom>
          <a:noFill/>
          <a:extLst>
            <a:ext uri="{909E8E84-426E-40DD-AFC4-6F175D3DCCD1}">
              <a14:hiddenFill xmlns:a14="http://schemas.microsoft.com/office/drawing/2010/main">
                <a:solidFill>
                  <a:srgbClr val="FFFFFF"/>
                </a:solidFill>
              </a14:hiddenFill>
            </a:ext>
          </a:extLst>
        </p:spPr>
      </p:pic>
      <p:sp>
        <p:nvSpPr>
          <p:cNvPr id="13" name="Text Box 11"/>
          <p:cNvSpPr txBox="1">
            <a:spLocks noChangeArrowheads="1"/>
          </p:cNvSpPr>
          <p:nvPr/>
        </p:nvSpPr>
        <p:spPr bwMode="auto">
          <a:xfrm>
            <a:off x="5622925" y="2720975"/>
            <a:ext cx="40957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sz="3200" b="1">
                <a:solidFill>
                  <a:srgbClr val="000000"/>
                </a:solidFill>
                <a:latin typeface="Arial" charset="0"/>
              </a:rPr>
              <a:t>9</a:t>
            </a:r>
          </a:p>
        </p:txBody>
      </p:sp>
      <p:sp>
        <p:nvSpPr>
          <p:cNvPr id="14" name="Text Box 12"/>
          <p:cNvSpPr txBox="1">
            <a:spLocks noChangeArrowheads="1"/>
          </p:cNvSpPr>
          <p:nvPr/>
        </p:nvSpPr>
        <p:spPr bwMode="auto">
          <a:xfrm>
            <a:off x="5622925" y="3267075"/>
            <a:ext cx="40957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sz="3200" b="1">
                <a:solidFill>
                  <a:srgbClr val="000000"/>
                </a:solidFill>
                <a:latin typeface="Arial" charset="0"/>
              </a:rPr>
              <a:t>3</a:t>
            </a:r>
          </a:p>
        </p:txBody>
      </p:sp>
      <p:sp>
        <p:nvSpPr>
          <p:cNvPr id="15" name="Text Box 13"/>
          <p:cNvSpPr txBox="1">
            <a:spLocks noChangeArrowheads="1"/>
          </p:cNvSpPr>
          <p:nvPr/>
        </p:nvSpPr>
        <p:spPr bwMode="auto">
          <a:xfrm>
            <a:off x="5622925" y="3787775"/>
            <a:ext cx="40957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sz="3200" b="1">
                <a:solidFill>
                  <a:srgbClr val="000000"/>
                </a:solidFill>
                <a:latin typeface="Arial" charset="0"/>
              </a:rPr>
              <a:t>3</a:t>
            </a:r>
          </a:p>
        </p:txBody>
      </p:sp>
      <p:sp>
        <p:nvSpPr>
          <p:cNvPr id="16" name="Text Box 14"/>
          <p:cNvSpPr txBox="1">
            <a:spLocks noChangeArrowheads="1"/>
          </p:cNvSpPr>
          <p:nvPr/>
        </p:nvSpPr>
        <p:spPr bwMode="auto">
          <a:xfrm>
            <a:off x="5622925" y="4333875"/>
            <a:ext cx="40957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sz="3200" b="1">
                <a:solidFill>
                  <a:srgbClr val="000000"/>
                </a:solidFill>
                <a:latin typeface="Arial" charset="0"/>
              </a:rPr>
              <a:t>1</a:t>
            </a:r>
          </a:p>
        </p:txBody>
      </p:sp>
      <p:sp>
        <p:nvSpPr>
          <p:cNvPr id="17" name="Text Box 15"/>
          <p:cNvSpPr txBox="1">
            <a:spLocks noChangeArrowheads="1"/>
          </p:cNvSpPr>
          <p:nvPr/>
        </p:nvSpPr>
        <p:spPr bwMode="auto">
          <a:xfrm>
            <a:off x="6016625" y="1817688"/>
            <a:ext cx="1741488"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sz="2400" b="1">
                <a:solidFill>
                  <a:srgbClr val="000000"/>
                </a:solidFill>
                <a:latin typeface="Arial" charset="0"/>
              </a:rPr>
              <a:t>Phenotype</a:t>
            </a:r>
          </a:p>
          <a:p>
            <a:pPr algn="ctr" fontAlgn="base">
              <a:spcBef>
                <a:spcPct val="0"/>
              </a:spcBef>
              <a:spcAft>
                <a:spcPct val="0"/>
              </a:spcAft>
            </a:pPr>
            <a:r>
              <a:rPr lang="en-US" sz="2400" b="1">
                <a:solidFill>
                  <a:srgbClr val="000000"/>
                </a:solidFill>
                <a:latin typeface="Arial" charset="0"/>
              </a:rPr>
              <a:t>ratios:</a:t>
            </a:r>
          </a:p>
        </p:txBody>
      </p:sp>
      <p:sp>
        <p:nvSpPr>
          <p:cNvPr id="18" name="Text Box 16"/>
          <p:cNvSpPr txBox="1">
            <a:spLocks noChangeArrowheads="1"/>
          </p:cNvSpPr>
          <p:nvPr/>
        </p:nvSpPr>
        <p:spPr bwMode="auto">
          <a:xfrm>
            <a:off x="5749925" y="5033963"/>
            <a:ext cx="24193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sz="3600" b="1">
                <a:solidFill>
                  <a:srgbClr val="000000"/>
                </a:solidFill>
                <a:latin typeface="Arial" charset="0"/>
              </a:rPr>
              <a:t>9 : 3 : 3 : 1</a:t>
            </a:r>
          </a:p>
        </p:txBody>
      </p:sp>
      <p:pic>
        <p:nvPicPr>
          <p:cNvPr id="19" name="Picture 18" descr="14_08-IndependentAssort-L-modify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0125" y="738188"/>
            <a:ext cx="4614863" cy="6043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104648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42819" y="852707"/>
            <a:ext cx="9275720" cy="2554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4000" b="1" i="0" u="none" strike="noStrike" kern="0" cap="none" spc="0" normalizeH="0" baseline="0" noProof="0" dirty="0" smtClean="0">
                <a:ln>
                  <a:noFill/>
                </a:ln>
                <a:solidFill>
                  <a:srgbClr val="3333CC"/>
                </a:solidFill>
                <a:effectLst/>
                <a:uLnTx/>
                <a:uFillTx/>
              </a:rPr>
              <a:t>Most of you</a:t>
            </a:r>
            <a:r>
              <a:rPr kumimoji="0" lang="en-US" sz="4000" b="1" i="0" u="none" strike="noStrike" kern="0" cap="none" spc="0" normalizeH="0" noProof="0" dirty="0" smtClean="0">
                <a:ln>
                  <a:noFill/>
                </a:ln>
                <a:solidFill>
                  <a:srgbClr val="3333CC"/>
                </a:solidFill>
                <a:effectLst/>
                <a:uLnTx/>
                <a:uFillTx/>
              </a:rPr>
              <a:t> think that</a:t>
            </a:r>
            <a:br>
              <a:rPr kumimoji="0" lang="en-US" sz="4000" b="1" i="0" u="none" strike="noStrike" kern="0" cap="none" spc="0" normalizeH="0" noProof="0" dirty="0" smtClean="0">
                <a:ln>
                  <a:noFill/>
                </a:ln>
                <a:solidFill>
                  <a:srgbClr val="3333CC"/>
                </a:solidFill>
                <a:effectLst/>
                <a:uLnTx/>
                <a:uFillTx/>
              </a:rPr>
            </a:br>
            <a:r>
              <a:rPr kumimoji="0" lang="en-US" sz="4000" b="1" i="0" u="none" strike="noStrike" kern="0" cap="none" spc="0" normalizeH="0" noProof="0" dirty="0" smtClean="0">
                <a:ln>
                  <a:noFill/>
                </a:ln>
                <a:solidFill>
                  <a:srgbClr val="3333CC"/>
                </a:solidFill>
                <a:effectLst/>
                <a:uLnTx/>
                <a:uFillTx/>
              </a:rPr>
              <a:t>“Independent Assortment”</a:t>
            </a:r>
            <a:br>
              <a:rPr kumimoji="0" lang="en-US" sz="4000" b="1" i="0" u="none" strike="noStrike" kern="0" cap="none" spc="0" normalizeH="0" noProof="0" dirty="0" smtClean="0">
                <a:ln>
                  <a:noFill/>
                </a:ln>
                <a:solidFill>
                  <a:srgbClr val="3333CC"/>
                </a:solidFill>
                <a:effectLst/>
                <a:uLnTx/>
                <a:uFillTx/>
              </a:rPr>
            </a:br>
            <a:r>
              <a:rPr kumimoji="0" lang="en-US" sz="4000" b="1" i="0" u="none" strike="noStrike" kern="0" cap="none" spc="0" normalizeH="0" noProof="0" dirty="0" smtClean="0">
                <a:ln>
                  <a:noFill/>
                </a:ln>
                <a:solidFill>
                  <a:srgbClr val="3333CC"/>
                </a:solidFill>
                <a:effectLst/>
                <a:uLnTx/>
                <a:uFillTx/>
              </a:rPr>
              <a:t>means</a:t>
            </a:r>
            <a:br>
              <a:rPr kumimoji="0" lang="en-US" sz="4000" b="1" i="0" u="none" strike="noStrike" kern="0" cap="none" spc="0" normalizeH="0" noProof="0" dirty="0" smtClean="0">
                <a:ln>
                  <a:noFill/>
                </a:ln>
                <a:solidFill>
                  <a:srgbClr val="3333CC"/>
                </a:solidFill>
                <a:effectLst/>
                <a:uLnTx/>
                <a:uFillTx/>
              </a:rPr>
            </a:br>
            <a:r>
              <a:rPr kumimoji="0" lang="en-US" sz="4000" b="1" i="0" u="none" strike="noStrike" kern="0" cap="none" spc="0" normalizeH="0" noProof="0" dirty="0" smtClean="0">
                <a:ln>
                  <a:noFill/>
                </a:ln>
                <a:solidFill>
                  <a:srgbClr val="3333CC"/>
                </a:solidFill>
                <a:effectLst/>
                <a:uLnTx/>
                <a:uFillTx/>
              </a:rPr>
              <a:t>“the genes affect different characters.”</a:t>
            </a:r>
            <a:endParaRPr kumimoji="0" lang="en-US" sz="4000" b="1" i="0" u="none" strike="noStrike" kern="0" cap="none" spc="0" normalizeH="0" baseline="0" noProof="0" dirty="0" smtClean="0">
              <a:ln>
                <a:noFill/>
              </a:ln>
              <a:solidFill>
                <a:srgbClr val="3333CC"/>
              </a:solidFill>
              <a:effectLst/>
              <a:uLnTx/>
              <a:uFillTx/>
            </a:endParaRPr>
          </a:p>
        </p:txBody>
      </p:sp>
      <p:sp>
        <p:nvSpPr>
          <p:cNvPr id="3" name="Text Box 2"/>
          <p:cNvSpPr txBox="1">
            <a:spLocks noChangeArrowheads="1"/>
          </p:cNvSpPr>
          <p:nvPr/>
        </p:nvSpPr>
        <p:spPr bwMode="auto">
          <a:xfrm>
            <a:off x="2535282" y="4415216"/>
            <a:ext cx="4119518"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4800" b="1" i="0" u="none" strike="noStrike" kern="0" cap="none" spc="0" normalizeH="0" baseline="0" noProof="0" dirty="0" smtClean="0">
                <a:ln>
                  <a:noFill/>
                </a:ln>
                <a:solidFill>
                  <a:srgbClr val="C00000"/>
                </a:solidFill>
                <a:effectLst/>
                <a:uLnTx/>
                <a:uFillTx/>
              </a:rPr>
              <a:t>This is wrong.</a:t>
            </a:r>
          </a:p>
        </p:txBody>
      </p:sp>
    </p:spTree>
    <p:extLst>
      <p:ext uri="{BB962C8B-B14F-4D97-AF65-F5344CB8AC3E}">
        <p14:creationId xmlns:p14="http://schemas.microsoft.com/office/powerpoint/2010/main" val="9206985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2"/>
          <p:cNvSpPr txBox="1">
            <a:spLocks noChangeArrowheads="1"/>
          </p:cNvSpPr>
          <p:nvPr/>
        </p:nvSpPr>
        <p:spPr bwMode="auto">
          <a:xfrm>
            <a:off x="2976403" y="211138"/>
            <a:ext cx="323723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3600" b="1" i="0" u="none" strike="noStrike" kern="0" cap="none" spc="0" normalizeH="0" baseline="0" noProof="0" dirty="0" smtClean="0">
                <a:ln>
                  <a:noFill/>
                </a:ln>
                <a:solidFill>
                  <a:srgbClr val="3333CC"/>
                </a:solidFill>
                <a:effectLst/>
                <a:uLnTx/>
                <a:uFillTx/>
              </a:rPr>
              <a:t>A </a:t>
            </a:r>
            <a:r>
              <a:rPr kumimoji="0" lang="en-US" sz="3600" b="1" i="0" u="none" strike="noStrike" kern="0" cap="none" spc="0" normalizeH="0" baseline="0" noProof="0" dirty="0" err="1" smtClean="0">
                <a:ln>
                  <a:noFill/>
                </a:ln>
                <a:solidFill>
                  <a:srgbClr val="3333CC"/>
                </a:solidFill>
                <a:effectLst/>
                <a:uLnTx/>
                <a:uFillTx/>
              </a:rPr>
              <a:t>dihybrid</a:t>
            </a:r>
            <a:r>
              <a:rPr kumimoji="0" lang="en-US" sz="3600" b="1" i="0" u="none" strike="noStrike" kern="0" cap="none" spc="0" normalizeH="0" baseline="0" noProof="0" dirty="0" smtClean="0">
                <a:ln>
                  <a:noFill/>
                </a:ln>
                <a:solidFill>
                  <a:srgbClr val="3333CC"/>
                </a:solidFill>
                <a:effectLst/>
                <a:uLnTx/>
                <a:uFillTx/>
              </a:rPr>
              <a:t> cross</a:t>
            </a:r>
          </a:p>
        </p:txBody>
      </p:sp>
      <p:pic>
        <p:nvPicPr>
          <p:cNvPr id="12" name="Picture 10" descr="F2result-Phenotyp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5038" y="2786063"/>
            <a:ext cx="2206625" cy="2057400"/>
          </a:xfrm>
          <a:prstGeom prst="rect">
            <a:avLst/>
          </a:prstGeom>
          <a:noFill/>
          <a:extLst>
            <a:ext uri="{909E8E84-426E-40DD-AFC4-6F175D3DCCD1}">
              <a14:hiddenFill xmlns:a14="http://schemas.microsoft.com/office/drawing/2010/main">
                <a:solidFill>
                  <a:srgbClr val="FFFFFF"/>
                </a:solidFill>
              </a14:hiddenFill>
            </a:ext>
          </a:extLst>
        </p:spPr>
      </p:pic>
      <p:sp>
        <p:nvSpPr>
          <p:cNvPr id="13" name="Text Box 11"/>
          <p:cNvSpPr txBox="1">
            <a:spLocks noChangeArrowheads="1"/>
          </p:cNvSpPr>
          <p:nvPr/>
        </p:nvSpPr>
        <p:spPr bwMode="auto">
          <a:xfrm>
            <a:off x="5622925" y="2720975"/>
            <a:ext cx="40957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sz="3200" b="1">
                <a:solidFill>
                  <a:srgbClr val="000000"/>
                </a:solidFill>
                <a:latin typeface="Arial" charset="0"/>
              </a:rPr>
              <a:t>9</a:t>
            </a:r>
          </a:p>
        </p:txBody>
      </p:sp>
      <p:sp>
        <p:nvSpPr>
          <p:cNvPr id="14" name="Text Box 12"/>
          <p:cNvSpPr txBox="1">
            <a:spLocks noChangeArrowheads="1"/>
          </p:cNvSpPr>
          <p:nvPr/>
        </p:nvSpPr>
        <p:spPr bwMode="auto">
          <a:xfrm>
            <a:off x="5622925" y="3267075"/>
            <a:ext cx="40957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sz="3200" b="1">
                <a:solidFill>
                  <a:srgbClr val="000000"/>
                </a:solidFill>
                <a:latin typeface="Arial" charset="0"/>
              </a:rPr>
              <a:t>3</a:t>
            </a:r>
          </a:p>
        </p:txBody>
      </p:sp>
      <p:sp>
        <p:nvSpPr>
          <p:cNvPr id="15" name="Text Box 13"/>
          <p:cNvSpPr txBox="1">
            <a:spLocks noChangeArrowheads="1"/>
          </p:cNvSpPr>
          <p:nvPr/>
        </p:nvSpPr>
        <p:spPr bwMode="auto">
          <a:xfrm>
            <a:off x="5622925" y="3787775"/>
            <a:ext cx="40957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sz="3200" b="1">
                <a:solidFill>
                  <a:srgbClr val="000000"/>
                </a:solidFill>
                <a:latin typeface="Arial" charset="0"/>
              </a:rPr>
              <a:t>3</a:t>
            </a:r>
          </a:p>
        </p:txBody>
      </p:sp>
      <p:sp>
        <p:nvSpPr>
          <p:cNvPr id="16" name="Text Box 14"/>
          <p:cNvSpPr txBox="1">
            <a:spLocks noChangeArrowheads="1"/>
          </p:cNvSpPr>
          <p:nvPr/>
        </p:nvSpPr>
        <p:spPr bwMode="auto">
          <a:xfrm>
            <a:off x="5622925" y="4333875"/>
            <a:ext cx="40957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sz="3200" b="1">
                <a:solidFill>
                  <a:srgbClr val="000000"/>
                </a:solidFill>
                <a:latin typeface="Arial" charset="0"/>
              </a:rPr>
              <a:t>1</a:t>
            </a:r>
          </a:p>
        </p:txBody>
      </p:sp>
      <p:sp>
        <p:nvSpPr>
          <p:cNvPr id="17" name="Text Box 15"/>
          <p:cNvSpPr txBox="1">
            <a:spLocks noChangeArrowheads="1"/>
          </p:cNvSpPr>
          <p:nvPr/>
        </p:nvSpPr>
        <p:spPr bwMode="auto">
          <a:xfrm>
            <a:off x="6016625" y="1817688"/>
            <a:ext cx="1741488"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sz="2400" b="1">
                <a:solidFill>
                  <a:srgbClr val="000000"/>
                </a:solidFill>
                <a:latin typeface="Arial" charset="0"/>
              </a:rPr>
              <a:t>Phenotype</a:t>
            </a:r>
          </a:p>
          <a:p>
            <a:pPr algn="ctr" fontAlgn="base">
              <a:spcBef>
                <a:spcPct val="0"/>
              </a:spcBef>
              <a:spcAft>
                <a:spcPct val="0"/>
              </a:spcAft>
            </a:pPr>
            <a:r>
              <a:rPr lang="en-US" sz="2400" b="1">
                <a:solidFill>
                  <a:srgbClr val="000000"/>
                </a:solidFill>
                <a:latin typeface="Arial" charset="0"/>
              </a:rPr>
              <a:t>ratios:</a:t>
            </a:r>
          </a:p>
        </p:txBody>
      </p:sp>
      <p:sp>
        <p:nvSpPr>
          <p:cNvPr id="18" name="Text Box 16"/>
          <p:cNvSpPr txBox="1">
            <a:spLocks noChangeArrowheads="1"/>
          </p:cNvSpPr>
          <p:nvPr/>
        </p:nvSpPr>
        <p:spPr bwMode="auto">
          <a:xfrm>
            <a:off x="5749925" y="5033963"/>
            <a:ext cx="24193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sz="3600" b="1">
                <a:solidFill>
                  <a:srgbClr val="000000"/>
                </a:solidFill>
                <a:latin typeface="Arial" charset="0"/>
              </a:rPr>
              <a:t>9 : 3 : 3 : 1</a:t>
            </a:r>
          </a:p>
        </p:txBody>
      </p:sp>
      <p:pic>
        <p:nvPicPr>
          <p:cNvPr id="19" name="Picture 18" descr="14_08-IndependentAssort-L-modify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0125" y="738188"/>
            <a:ext cx="4614863" cy="6043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121927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0" y="1247063"/>
            <a:ext cx="9190082"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3600" b="1" i="0" strike="noStrike" kern="0" cap="none" spc="0" normalizeH="0" baseline="0" noProof="0" dirty="0" smtClean="0">
                <a:ln>
                  <a:noFill/>
                </a:ln>
                <a:solidFill>
                  <a:srgbClr val="C00000"/>
                </a:solidFill>
                <a:effectLst/>
                <a:uLnTx/>
                <a:uFillTx/>
              </a:rPr>
              <a:t>All</a:t>
            </a:r>
            <a:r>
              <a:rPr kumimoji="0" lang="en-US" sz="3600" b="1" i="0" u="none" strike="noStrike" kern="0" cap="none" spc="0" normalizeH="0" baseline="0" noProof="0" dirty="0" smtClean="0">
                <a:ln>
                  <a:noFill/>
                </a:ln>
                <a:solidFill>
                  <a:srgbClr val="C00000"/>
                </a:solidFill>
                <a:effectLst/>
                <a:uLnTx/>
                <a:uFillTx/>
              </a:rPr>
              <a:t> textbooks depict</a:t>
            </a:r>
            <a:r>
              <a:rPr kumimoji="0" lang="en-US" sz="3600" b="1" i="0" u="none" strike="noStrike" kern="0" cap="none" spc="0" normalizeH="0" noProof="0" dirty="0" smtClean="0">
                <a:ln>
                  <a:noFill/>
                </a:ln>
                <a:solidFill>
                  <a:srgbClr val="C00000"/>
                </a:solidFill>
                <a:effectLst/>
                <a:uLnTx/>
                <a:uFillTx/>
              </a:rPr>
              <a:t> the 9:3:3:1 ratio using genes exerting ‘parallel’ effects on phenotype.</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3600" b="1" i="0" u="none" strike="noStrike" kern="0" cap="none" spc="0" normalizeH="0" noProof="0" dirty="0" smtClean="0">
                <a:ln>
                  <a:noFill/>
                </a:ln>
                <a:solidFill>
                  <a:srgbClr val="C00000"/>
                </a:solidFill>
                <a:effectLst/>
                <a:uLnTx/>
                <a:uFillTx/>
              </a:rPr>
              <a:t>Students misunderstand use of ‘independent’.</a:t>
            </a:r>
          </a:p>
        </p:txBody>
      </p:sp>
      <p:sp>
        <p:nvSpPr>
          <p:cNvPr id="3" name="Text Box 2"/>
          <p:cNvSpPr txBox="1">
            <a:spLocks noChangeArrowheads="1"/>
          </p:cNvSpPr>
          <p:nvPr/>
        </p:nvSpPr>
        <p:spPr bwMode="auto">
          <a:xfrm>
            <a:off x="-42819" y="498764"/>
            <a:ext cx="927572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4000" b="1" i="0" u="none" strike="noStrike" kern="0" cap="none" spc="0" normalizeH="0" baseline="0" noProof="0" dirty="0" smtClean="0">
                <a:ln>
                  <a:noFill/>
                </a:ln>
                <a:solidFill>
                  <a:srgbClr val="3333CC"/>
                </a:solidFill>
                <a:effectLst/>
                <a:uLnTx/>
                <a:uFillTx/>
              </a:rPr>
              <a:t>Why the</a:t>
            </a:r>
            <a:r>
              <a:rPr kumimoji="0" lang="en-US" sz="4000" b="1" i="0" u="none" strike="noStrike" kern="0" cap="none" spc="0" normalizeH="0" noProof="0" dirty="0" smtClean="0">
                <a:ln>
                  <a:noFill/>
                </a:ln>
                <a:solidFill>
                  <a:srgbClr val="3333CC"/>
                </a:solidFill>
                <a:effectLst/>
                <a:uLnTx/>
                <a:uFillTx/>
              </a:rPr>
              <a:t> misconception?</a:t>
            </a:r>
            <a:endParaRPr kumimoji="0" lang="en-US" sz="4000" b="1" i="0" u="none" strike="noStrike" kern="0" cap="none" spc="0" normalizeH="0" baseline="0" noProof="0" dirty="0" smtClean="0">
              <a:ln>
                <a:noFill/>
              </a:ln>
              <a:solidFill>
                <a:srgbClr val="3333CC"/>
              </a:solidFill>
              <a:effectLst/>
              <a:uLnTx/>
              <a:uFillTx/>
            </a:endParaRPr>
          </a:p>
        </p:txBody>
      </p:sp>
      <p:sp>
        <p:nvSpPr>
          <p:cNvPr id="5" name="Text Box 2"/>
          <p:cNvSpPr txBox="1">
            <a:spLocks noChangeArrowheads="1"/>
          </p:cNvSpPr>
          <p:nvPr/>
        </p:nvSpPr>
        <p:spPr bwMode="auto">
          <a:xfrm>
            <a:off x="261982" y="4229367"/>
            <a:ext cx="8674100" cy="224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571500" indent="-571500" fontAlgn="base">
              <a:spcBef>
                <a:spcPct val="0"/>
              </a:spcBef>
              <a:spcAft>
                <a:spcPct val="0"/>
              </a:spcAft>
              <a:buFont typeface="Arial" panose="020B0604020202020204" pitchFamily="34" charset="0"/>
              <a:buChar char="•"/>
            </a:pPr>
            <a:r>
              <a:rPr lang="en-US" sz="2800" b="1" kern="0" dirty="0"/>
              <a:t>Linked genes (which fail to assort independently) are also shown as ‘parallel’ pairs, e.g. </a:t>
            </a:r>
            <a:r>
              <a:rPr lang="en-US" sz="2800" b="1" i="1" kern="0" dirty="0"/>
              <a:t>b </a:t>
            </a:r>
            <a:r>
              <a:rPr lang="en-US" sz="2800" b="1" kern="0" dirty="0"/>
              <a:t>and </a:t>
            </a:r>
            <a:r>
              <a:rPr lang="en-US" sz="2800" b="1" i="1" kern="0" dirty="0"/>
              <a:t>vg </a:t>
            </a:r>
            <a:r>
              <a:rPr lang="en-US" sz="2800" b="1" kern="0" dirty="0" smtClean="0"/>
              <a:t>in flies.</a:t>
            </a:r>
          </a:p>
          <a:p>
            <a:pPr marL="571500" indent="-571500" fontAlgn="base">
              <a:spcBef>
                <a:spcPct val="0"/>
              </a:spcBef>
              <a:spcAft>
                <a:spcPct val="0"/>
              </a:spcAft>
              <a:buFont typeface="Arial" panose="020B0604020202020204" pitchFamily="34" charset="0"/>
              <a:buChar char="•"/>
            </a:pPr>
            <a:r>
              <a:rPr kumimoji="0" lang="en-US" sz="2800" b="1" i="0" u="none" strike="noStrike" kern="0" cap="none" spc="0" normalizeH="0" noProof="0" dirty="0" smtClean="0">
                <a:ln>
                  <a:noFill/>
                </a:ln>
                <a:effectLst/>
                <a:uLnTx/>
                <a:uFillTx/>
              </a:rPr>
              <a:t>Unlinked genes can act in the same process (e.g. two eye color genes in flies) but still assort independently.</a:t>
            </a:r>
          </a:p>
        </p:txBody>
      </p:sp>
      <p:sp>
        <p:nvSpPr>
          <p:cNvPr id="2" name="Rectangle 1"/>
          <p:cNvSpPr/>
          <p:nvPr/>
        </p:nvSpPr>
        <p:spPr>
          <a:xfrm>
            <a:off x="1417131" y="3567935"/>
            <a:ext cx="6309741" cy="646331"/>
          </a:xfrm>
          <a:prstGeom prst="rect">
            <a:avLst/>
          </a:prstGeom>
        </p:spPr>
        <p:txBody>
          <a:bodyPr wrap="none">
            <a:spAutoFit/>
          </a:bodyPr>
          <a:lstStyle/>
          <a:p>
            <a:pPr lvl="0" algn="ctr" fontAlgn="base">
              <a:spcBef>
                <a:spcPct val="0"/>
              </a:spcBef>
              <a:spcAft>
                <a:spcPct val="0"/>
              </a:spcAft>
              <a:defRPr/>
            </a:pPr>
            <a:r>
              <a:rPr lang="en-US" sz="3600" b="1" kern="0" dirty="0"/>
              <a:t>The misconception is falsifiable:</a:t>
            </a:r>
          </a:p>
        </p:txBody>
      </p:sp>
    </p:spTree>
    <p:extLst>
      <p:ext uri="{BB962C8B-B14F-4D97-AF65-F5344CB8AC3E}">
        <p14:creationId xmlns:p14="http://schemas.microsoft.com/office/powerpoint/2010/main" val="3549917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357188" y="259052"/>
            <a:ext cx="852805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hangingPunct="1"/>
            <a:r>
              <a:rPr lang="en-US" sz="3200" b="1" dirty="0" smtClean="0">
                <a:solidFill>
                  <a:schemeClr val="bg1">
                    <a:lumMod val="50000"/>
                  </a:schemeClr>
                </a:solidFill>
                <a:latin typeface="+mj-lt"/>
              </a:rPr>
              <a:t>Sample </a:t>
            </a:r>
            <a:r>
              <a:rPr lang="en-US" sz="3200" b="1" dirty="0" smtClean="0">
                <a:solidFill>
                  <a:prstClr val="white">
                    <a:lumMod val="50000"/>
                  </a:prstClr>
                </a:solidFill>
                <a:latin typeface="Calibri"/>
              </a:rPr>
              <a:t>assessment</a:t>
            </a:r>
            <a:r>
              <a:rPr lang="en-US" sz="3200" b="1" dirty="0" smtClean="0">
                <a:solidFill>
                  <a:schemeClr val="bg1">
                    <a:lumMod val="50000"/>
                  </a:schemeClr>
                </a:solidFill>
                <a:latin typeface="+mj-lt"/>
              </a:rPr>
              <a:t>:</a:t>
            </a:r>
            <a:endParaRPr lang="en-US" sz="3200" b="1" dirty="0">
              <a:solidFill>
                <a:schemeClr val="bg1">
                  <a:lumMod val="50000"/>
                </a:schemeClr>
              </a:solidFill>
              <a:latin typeface="+mj-lt"/>
            </a:endParaRPr>
          </a:p>
        </p:txBody>
      </p:sp>
      <p:sp>
        <p:nvSpPr>
          <p:cNvPr id="3" name="Text Box 3"/>
          <p:cNvSpPr txBox="1">
            <a:spLocks noChangeArrowheads="1"/>
          </p:cNvSpPr>
          <p:nvPr/>
        </p:nvSpPr>
        <p:spPr bwMode="auto">
          <a:xfrm>
            <a:off x="331788" y="990600"/>
            <a:ext cx="8528050" cy="4308872"/>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spcAft>
                <a:spcPts val="1200"/>
              </a:spcAft>
            </a:pPr>
            <a:r>
              <a:rPr lang="en-US" sz="3200" b="1" dirty="0" smtClean="0">
                <a:latin typeface="+mj-lt"/>
              </a:rPr>
              <a:t>In Mendel’s Law of Independent Assortment, the word “assortment” refers to:</a:t>
            </a:r>
          </a:p>
          <a:p>
            <a:pPr marL="514350" indent="-514350" eaLnBrk="1" hangingPunct="1">
              <a:spcAft>
                <a:spcPts val="1200"/>
              </a:spcAft>
              <a:buFontTx/>
              <a:buAutoNum type="alphaUcParenBoth"/>
            </a:pPr>
            <a:r>
              <a:rPr lang="en-US" sz="3200" b="1" dirty="0" smtClean="0">
                <a:latin typeface="+mj-lt"/>
              </a:rPr>
              <a:t>The functions of the genes.</a:t>
            </a:r>
            <a:endParaRPr lang="en-US" sz="3200" b="1" dirty="0">
              <a:latin typeface="+mj-lt"/>
            </a:endParaRPr>
          </a:p>
          <a:p>
            <a:pPr marL="514350" indent="-514350" eaLnBrk="1" hangingPunct="1">
              <a:spcAft>
                <a:spcPts val="1200"/>
              </a:spcAft>
              <a:buAutoNum type="alphaUcParenBoth"/>
            </a:pPr>
            <a:r>
              <a:rPr lang="en-US" sz="3200" b="1" dirty="0" smtClean="0">
                <a:latin typeface="+mj-lt"/>
              </a:rPr>
              <a:t>Whether genes are on the same chromosome.</a:t>
            </a:r>
          </a:p>
          <a:p>
            <a:pPr marL="514350" indent="-514350" eaLnBrk="1" hangingPunct="1">
              <a:spcAft>
                <a:spcPts val="1200"/>
              </a:spcAft>
              <a:buAutoNum type="alphaUcParenBoth"/>
            </a:pPr>
            <a:r>
              <a:rPr lang="en-US" sz="3200" b="1" dirty="0" smtClean="0">
                <a:latin typeface="+mj-lt"/>
              </a:rPr>
              <a:t>Whether single genes show a 1:1 segregation.</a:t>
            </a:r>
          </a:p>
          <a:p>
            <a:pPr marL="514350" indent="-514350" eaLnBrk="1" hangingPunct="1">
              <a:spcAft>
                <a:spcPts val="1200"/>
              </a:spcAft>
              <a:buAutoNum type="alphaUcParenBoth"/>
            </a:pPr>
            <a:r>
              <a:rPr lang="en-US" sz="3200" b="1" dirty="0" smtClean="0">
                <a:latin typeface="+mj-lt"/>
              </a:rPr>
              <a:t> Distribution of alleles into gametes.</a:t>
            </a:r>
          </a:p>
          <a:p>
            <a:pPr marL="514350" indent="-514350" eaLnBrk="1" hangingPunct="1">
              <a:spcAft>
                <a:spcPts val="1200"/>
              </a:spcAft>
              <a:buAutoNum type="alphaUcParenBoth"/>
            </a:pPr>
            <a:r>
              <a:rPr lang="en-US" sz="3200" b="1" dirty="0" smtClean="0">
                <a:latin typeface="+mj-lt"/>
              </a:rPr>
              <a:t>Whether a cross gives a 9:3:3:1 ratio.</a:t>
            </a:r>
          </a:p>
        </p:txBody>
      </p:sp>
      <p:sp>
        <p:nvSpPr>
          <p:cNvPr id="4" name="Rectangle 3"/>
          <p:cNvSpPr/>
          <p:nvPr/>
        </p:nvSpPr>
        <p:spPr>
          <a:xfrm>
            <a:off x="319088" y="4089400"/>
            <a:ext cx="8278812" cy="584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36478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357188" y="411452"/>
            <a:ext cx="852805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hangingPunct="1"/>
            <a:r>
              <a:rPr lang="en-US" sz="3600" b="1" dirty="0" smtClean="0">
                <a:latin typeface="+mj-lt"/>
              </a:rPr>
              <a:t>What does this achieve?</a:t>
            </a:r>
            <a:endParaRPr lang="en-US" sz="3600" b="1" dirty="0">
              <a:latin typeface="+mj-lt"/>
            </a:endParaRPr>
          </a:p>
        </p:txBody>
      </p:sp>
      <p:sp>
        <p:nvSpPr>
          <p:cNvPr id="3" name="Text Box 3"/>
          <p:cNvSpPr txBox="1">
            <a:spLocks noChangeArrowheads="1"/>
          </p:cNvSpPr>
          <p:nvPr/>
        </p:nvSpPr>
        <p:spPr bwMode="auto">
          <a:xfrm>
            <a:off x="357188" y="1981200"/>
            <a:ext cx="8528050" cy="35086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marL="342900" indent="-342900" eaLnBrk="1" hangingPunct="1">
              <a:spcAft>
                <a:spcPts val="1200"/>
              </a:spcAft>
              <a:buFont typeface="Arial" panose="020B0604020202020204" pitchFamily="34" charset="0"/>
              <a:buChar char="•"/>
            </a:pPr>
            <a:r>
              <a:rPr lang="en-US" sz="3200" b="1" dirty="0" smtClean="0">
                <a:latin typeface="+mj-lt"/>
              </a:rPr>
              <a:t>Forces students to re-evaluate what they think they learned previously</a:t>
            </a:r>
            <a:endParaRPr lang="en-US" sz="3200" b="1" dirty="0">
              <a:latin typeface="+mj-lt"/>
            </a:endParaRPr>
          </a:p>
          <a:p>
            <a:pPr marL="342900" indent="-342900" eaLnBrk="1" hangingPunct="1">
              <a:spcAft>
                <a:spcPts val="1200"/>
              </a:spcAft>
              <a:buFont typeface="Arial" panose="020B0604020202020204" pitchFamily="34" charset="0"/>
              <a:buChar char="•"/>
            </a:pPr>
            <a:r>
              <a:rPr lang="en-US" sz="3200" b="1" dirty="0" smtClean="0">
                <a:latin typeface="+mj-lt"/>
              </a:rPr>
              <a:t>Holds their attention more than just explaining the figures</a:t>
            </a:r>
          </a:p>
          <a:p>
            <a:pPr marL="342900" indent="-342900" eaLnBrk="1" hangingPunct="1">
              <a:spcAft>
                <a:spcPts val="1200"/>
              </a:spcAft>
              <a:buFont typeface="Arial" panose="020B0604020202020204" pitchFamily="34" charset="0"/>
              <a:buChar char="•"/>
            </a:pPr>
            <a:r>
              <a:rPr lang="en-US" sz="3200" b="1" dirty="0" smtClean="0">
                <a:latin typeface="+mj-lt"/>
              </a:rPr>
              <a:t>They will bring their questions to office hours</a:t>
            </a:r>
          </a:p>
          <a:p>
            <a:pPr marL="342900" indent="-342900" eaLnBrk="1" hangingPunct="1">
              <a:spcAft>
                <a:spcPts val="1200"/>
              </a:spcAft>
              <a:buFont typeface="Arial" panose="020B0604020202020204" pitchFamily="34" charset="0"/>
              <a:buChar char="•"/>
            </a:pPr>
            <a:r>
              <a:rPr lang="en-US" sz="3200" b="1" dirty="0" smtClean="0">
                <a:latin typeface="+mj-lt"/>
              </a:rPr>
              <a:t>Rewards students who attended class</a:t>
            </a:r>
          </a:p>
        </p:txBody>
      </p:sp>
    </p:spTree>
    <p:extLst>
      <p:ext uri="{BB962C8B-B14F-4D97-AF65-F5344CB8AC3E}">
        <p14:creationId xmlns:p14="http://schemas.microsoft.com/office/powerpoint/2010/main" val="364413597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541</TotalTime>
  <Words>995</Words>
  <Application>Microsoft Office PowerPoint</Application>
  <PresentationFormat>On-screen Show (4:3)</PresentationFormat>
  <Paragraphs>102</Paragraphs>
  <Slides>14</Slides>
  <Notes>9</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Maduro</dc:creator>
  <cp:lastModifiedBy>Maduro</cp:lastModifiedBy>
  <cp:revision>77</cp:revision>
  <dcterms:created xsi:type="dcterms:W3CDTF">2006-08-16T00:00:00Z</dcterms:created>
  <dcterms:modified xsi:type="dcterms:W3CDTF">2015-03-27T20:38:22Z</dcterms:modified>
</cp:coreProperties>
</file>